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sentinelone.com/cybersecurity-101/what-is-a-hacker/" TargetMode="External" Type="http://schemas.openxmlformats.org/officeDocument/2006/relationships/hyperlink"/><Relationship Id="rId4" Target="https://twitter.com/gentilkiwi" TargetMode="External" Type="http://schemas.openxmlformats.org/officeDocument/2006/relationships/hyperlink"/><Relationship Id="rId5" Target="https://www.sentinelone.com/cybersecurity-101/lateral-movement/"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821027" y="2113390"/>
            <a:ext cx="8284666" cy="6060220"/>
          </a:xfrm>
          <a:custGeom>
            <a:avLst/>
            <a:gdLst/>
            <a:ahLst/>
            <a:cxnLst/>
            <a:rect r="r" b="b" t="t" l="l"/>
            <a:pathLst>
              <a:path h="6060220" w="8284666">
                <a:moveTo>
                  <a:pt x="0" y="0"/>
                </a:moveTo>
                <a:lnTo>
                  <a:pt x="8284666" y="0"/>
                </a:lnTo>
                <a:lnTo>
                  <a:pt x="8284666" y="6060220"/>
                </a:lnTo>
                <a:lnTo>
                  <a:pt x="0" y="6060220"/>
                </a:lnTo>
                <a:lnTo>
                  <a:pt x="0" y="0"/>
                </a:lnTo>
                <a:close/>
              </a:path>
            </a:pathLst>
          </a:custGeom>
          <a:blipFill>
            <a:blip r:embed="rId2"/>
            <a:stretch>
              <a:fillRect l="-20751" t="-16810" r="-21660" b="0"/>
            </a:stretch>
          </a:blipFill>
        </p:spPr>
      </p:sp>
      <p:sp>
        <p:nvSpPr>
          <p:cNvPr name="TextBox 9" id="9"/>
          <p:cNvSpPr txBox="true"/>
          <p:nvPr/>
        </p:nvSpPr>
        <p:spPr>
          <a:xfrm rot="0">
            <a:off x="633763" y="1615301"/>
            <a:ext cx="8853878" cy="2070514"/>
          </a:xfrm>
          <a:prstGeom prst="rect">
            <a:avLst/>
          </a:prstGeom>
        </p:spPr>
        <p:txBody>
          <a:bodyPr anchor="t" rtlCol="false" tIns="0" lIns="0" bIns="0" rIns="0">
            <a:spAutoFit/>
          </a:bodyPr>
          <a:lstStyle/>
          <a:p>
            <a:pPr marL="0" indent="0" lvl="0">
              <a:lnSpc>
                <a:spcPts val="8016"/>
              </a:lnSpc>
            </a:pPr>
            <a:r>
              <a:rPr lang="en-US" sz="8016" spc="-336">
                <a:solidFill>
                  <a:srgbClr val="3139A8"/>
                </a:solidFill>
                <a:latin typeface="Be Vietnam Ultra-Bold"/>
              </a:rPr>
              <a:t>KIỂM THỬ DỊCH VỤ ACTIVE DIRECTORY</a:t>
            </a:r>
          </a:p>
        </p:txBody>
      </p:sp>
      <p:sp>
        <p:nvSpPr>
          <p:cNvPr name="TextBox 10" id="10"/>
          <p:cNvSpPr txBox="true"/>
          <p:nvPr/>
        </p:nvSpPr>
        <p:spPr>
          <a:xfrm rot="0">
            <a:off x="633763" y="4085865"/>
            <a:ext cx="8398722" cy="907111"/>
          </a:xfrm>
          <a:prstGeom prst="rect">
            <a:avLst/>
          </a:prstGeom>
        </p:spPr>
        <p:txBody>
          <a:bodyPr anchor="t" rtlCol="false" tIns="0" lIns="0" bIns="0" rIns="0">
            <a:spAutoFit/>
          </a:bodyPr>
          <a:lstStyle/>
          <a:p>
            <a:pPr marL="0" indent="0" lvl="0">
              <a:lnSpc>
                <a:spcPts val="6947"/>
              </a:lnSpc>
            </a:pPr>
            <a:r>
              <a:rPr lang="en-US" sz="6554" spc="-275">
                <a:solidFill>
                  <a:srgbClr val="3139A8"/>
                </a:solidFill>
                <a:latin typeface="Be Vietnam"/>
              </a:rPr>
              <a:t>NHÓM 7</a:t>
            </a:r>
          </a:p>
        </p:txBody>
      </p:sp>
      <p:sp>
        <p:nvSpPr>
          <p:cNvPr name="TextBox 11" id="11"/>
          <p:cNvSpPr txBox="true"/>
          <p:nvPr/>
        </p:nvSpPr>
        <p:spPr>
          <a:xfrm rot="0">
            <a:off x="633763" y="5548468"/>
            <a:ext cx="7591187" cy="3869483"/>
          </a:xfrm>
          <a:prstGeom prst="rect">
            <a:avLst/>
          </a:prstGeom>
        </p:spPr>
        <p:txBody>
          <a:bodyPr anchor="t" rtlCol="false" tIns="0" lIns="0" bIns="0" rIns="0">
            <a:spAutoFit/>
          </a:bodyPr>
          <a:lstStyle/>
          <a:p>
            <a:pPr>
              <a:lnSpc>
                <a:spcPts val="5121"/>
              </a:lnSpc>
            </a:pPr>
            <a:r>
              <a:rPr lang="en-US" sz="3658">
                <a:solidFill>
                  <a:srgbClr val="000000"/>
                </a:solidFill>
                <a:latin typeface="Be Vietnam Ultra-Bold"/>
              </a:rPr>
              <a:t>B20DCAT146 - Lê Đình Quân</a:t>
            </a:r>
          </a:p>
          <a:p>
            <a:pPr>
              <a:lnSpc>
                <a:spcPts val="5121"/>
              </a:lnSpc>
            </a:pPr>
            <a:r>
              <a:rPr lang="en-US" sz="3658">
                <a:solidFill>
                  <a:srgbClr val="000000"/>
                </a:solidFill>
                <a:latin typeface="Be Vietnam Ultra-Bold"/>
              </a:rPr>
              <a:t>B20DCAT094 - Ninh Chí Hướng</a:t>
            </a:r>
          </a:p>
          <a:p>
            <a:pPr>
              <a:lnSpc>
                <a:spcPts val="5121"/>
              </a:lnSpc>
            </a:pPr>
            <a:r>
              <a:rPr lang="en-US" sz="3658">
                <a:solidFill>
                  <a:srgbClr val="000000"/>
                </a:solidFill>
                <a:latin typeface="Be Vietnam Ultra-Bold"/>
              </a:rPr>
              <a:t>B20DCAT098 - Hoàng Trung Kiên</a:t>
            </a:r>
          </a:p>
          <a:p>
            <a:pPr>
              <a:lnSpc>
                <a:spcPts val="5121"/>
              </a:lnSpc>
            </a:pPr>
            <a:r>
              <a:rPr lang="en-US" sz="3658">
                <a:solidFill>
                  <a:srgbClr val="000000"/>
                </a:solidFill>
                <a:latin typeface="Be Vietnam Ultra-Bold"/>
              </a:rPr>
              <a:t>B20DCAT102 - Nguyễn Văn Khang</a:t>
            </a:r>
          </a:p>
          <a:p>
            <a:pPr>
              <a:lnSpc>
                <a:spcPts val="5121"/>
              </a:lnSpc>
            </a:pPr>
            <a:r>
              <a:rPr lang="en-US" sz="3658">
                <a:solidFill>
                  <a:srgbClr val="000000"/>
                </a:solidFill>
                <a:latin typeface="Be Vietnam Ultra-Bold"/>
              </a:rPr>
              <a:t>B20DCAT126 - Nguyễn Trần Minh</a:t>
            </a:r>
          </a:p>
          <a:p>
            <a:pPr>
              <a:lnSpc>
                <a:spcPts val="5121"/>
              </a:lnSpc>
            </a:pPr>
            <a:r>
              <a:rPr lang="en-US" sz="3658">
                <a:solidFill>
                  <a:srgbClr val="000000"/>
                </a:solidFill>
                <a:latin typeface="Be Vietnam Ultra-Bold"/>
              </a:rPr>
              <a:t>B20DCAT142 - Vũ Ngọc Phương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9471620" y="2414606"/>
            <a:ext cx="8816380" cy="5765801"/>
          </a:xfrm>
          <a:custGeom>
            <a:avLst/>
            <a:gdLst/>
            <a:ahLst/>
            <a:cxnLst/>
            <a:rect r="r" b="b" t="t" l="l"/>
            <a:pathLst>
              <a:path h="5765801" w="8816380">
                <a:moveTo>
                  <a:pt x="0" y="0"/>
                </a:moveTo>
                <a:lnTo>
                  <a:pt x="8816380" y="0"/>
                </a:lnTo>
                <a:lnTo>
                  <a:pt x="8816380" y="5765801"/>
                </a:lnTo>
                <a:lnTo>
                  <a:pt x="0" y="5765801"/>
                </a:lnTo>
                <a:lnTo>
                  <a:pt x="0" y="0"/>
                </a:lnTo>
                <a:close/>
              </a:path>
            </a:pathLst>
          </a:custGeom>
          <a:blipFill>
            <a:blip r:embed="rId2"/>
            <a:stretch>
              <a:fillRect l="-21241" t="0" r="-20887" b="-22246"/>
            </a:stretch>
          </a:blipFill>
        </p:spPr>
      </p:sp>
      <p:sp>
        <p:nvSpPr>
          <p:cNvPr name="TextBox 6" id="6"/>
          <p:cNvSpPr txBox="true"/>
          <p:nvPr/>
        </p:nvSpPr>
        <p:spPr>
          <a:xfrm rot="0">
            <a:off x="179574" y="144780"/>
            <a:ext cx="8411588" cy="883920"/>
          </a:xfrm>
          <a:prstGeom prst="rect">
            <a:avLst/>
          </a:prstGeom>
        </p:spPr>
        <p:txBody>
          <a:bodyPr anchor="t" rtlCol="false" tIns="0" lIns="0" bIns="0" rIns="0">
            <a:spAutoFit/>
          </a:bodyPr>
          <a:lstStyle/>
          <a:p>
            <a:pPr marL="0" indent="0" lvl="0">
              <a:lnSpc>
                <a:spcPts val="6840"/>
              </a:lnSpc>
            </a:pPr>
            <a:r>
              <a:rPr lang="en-US" sz="6000" spc="-252">
                <a:solidFill>
                  <a:srgbClr val="FFFFFF"/>
                </a:solidFill>
                <a:latin typeface="Be Vietnam"/>
              </a:rPr>
              <a:t>b, Impacket</a:t>
            </a:r>
          </a:p>
        </p:txBody>
      </p:sp>
      <p:sp>
        <p:nvSpPr>
          <p:cNvPr name="TextBox 7" id="7"/>
          <p:cNvSpPr txBox="true"/>
          <p:nvPr/>
        </p:nvSpPr>
        <p:spPr>
          <a:xfrm rot="0">
            <a:off x="250493" y="1829019"/>
            <a:ext cx="8340670" cy="5991910"/>
          </a:xfrm>
          <a:prstGeom prst="rect">
            <a:avLst/>
          </a:prstGeom>
        </p:spPr>
        <p:txBody>
          <a:bodyPr anchor="t" rtlCol="false" tIns="0" lIns="0" bIns="0" rIns="0">
            <a:spAutoFit/>
          </a:bodyPr>
          <a:lstStyle/>
          <a:p>
            <a:pPr>
              <a:lnSpc>
                <a:spcPts val="5354"/>
              </a:lnSpc>
            </a:pPr>
            <a:r>
              <a:rPr lang="en-US" sz="3305">
                <a:solidFill>
                  <a:srgbClr val="FFFFFF"/>
                </a:solidFill>
                <a:latin typeface="Quicksand Medium"/>
              </a:rPr>
              <a:t>Impacket là tập hợp các lớp Python3 tập trung vào việc cung cấp quyền truy cập vào các gói mạng. Impacket cho phép các nhà phát triển Python3 tạo và giải mã các gói mạng một cách đơn giản và nhất quán. Nó bao gồm hỗ trợ cho các giao thức cấp thấp như IP, UDP và TCP, cũng như các giao thức cấp cao hơn như NMB và SMB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100733" y="2293419"/>
            <a:ext cx="10133422" cy="6110616"/>
          </a:xfrm>
          <a:custGeom>
            <a:avLst/>
            <a:gdLst/>
            <a:ahLst/>
            <a:cxnLst/>
            <a:rect r="r" b="b" t="t" l="l"/>
            <a:pathLst>
              <a:path h="6110616" w="10133422">
                <a:moveTo>
                  <a:pt x="0" y="0"/>
                </a:moveTo>
                <a:lnTo>
                  <a:pt x="10133422" y="0"/>
                </a:lnTo>
                <a:lnTo>
                  <a:pt x="10133422" y="6110616"/>
                </a:lnTo>
                <a:lnTo>
                  <a:pt x="0" y="6110616"/>
                </a:lnTo>
                <a:lnTo>
                  <a:pt x="0" y="0"/>
                </a:lnTo>
                <a:close/>
              </a:path>
            </a:pathLst>
          </a:custGeom>
          <a:blipFill>
            <a:blip r:embed="rId2"/>
            <a:stretch>
              <a:fillRect l="-6902" t="0" r="-7594" b="0"/>
            </a:stretch>
          </a:blipFill>
        </p:spPr>
      </p:sp>
      <p:sp>
        <p:nvSpPr>
          <p:cNvPr name="TextBox 6" id="6"/>
          <p:cNvSpPr txBox="true"/>
          <p:nvPr/>
        </p:nvSpPr>
        <p:spPr>
          <a:xfrm rot="0">
            <a:off x="179574" y="144780"/>
            <a:ext cx="8411588" cy="883920"/>
          </a:xfrm>
          <a:prstGeom prst="rect">
            <a:avLst/>
          </a:prstGeom>
        </p:spPr>
        <p:txBody>
          <a:bodyPr anchor="t" rtlCol="false" tIns="0" lIns="0" bIns="0" rIns="0">
            <a:spAutoFit/>
          </a:bodyPr>
          <a:lstStyle/>
          <a:p>
            <a:pPr marL="0" indent="0" lvl="0">
              <a:lnSpc>
                <a:spcPts val="6840"/>
              </a:lnSpc>
            </a:pPr>
            <a:r>
              <a:rPr lang="en-US" sz="6000" spc="-252">
                <a:solidFill>
                  <a:srgbClr val="FFFFFF"/>
                </a:solidFill>
                <a:latin typeface="Be Vietnam"/>
              </a:rPr>
              <a:t>c, Mimikatz</a:t>
            </a:r>
          </a:p>
        </p:txBody>
      </p:sp>
      <p:sp>
        <p:nvSpPr>
          <p:cNvPr name="TextBox 7" id="7"/>
          <p:cNvSpPr txBox="true"/>
          <p:nvPr/>
        </p:nvSpPr>
        <p:spPr>
          <a:xfrm rot="0">
            <a:off x="250493" y="1829019"/>
            <a:ext cx="8340670" cy="8006704"/>
          </a:xfrm>
          <a:prstGeom prst="rect">
            <a:avLst/>
          </a:prstGeom>
        </p:spPr>
        <p:txBody>
          <a:bodyPr anchor="t" rtlCol="false" tIns="0" lIns="0" bIns="0" rIns="0">
            <a:spAutoFit/>
          </a:bodyPr>
          <a:lstStyle/>
          <a:p>
            <a:pPr>
              <a:lnSpc>
                <a:spcPts val="5354"/>
              </a:lnSpc>
            </a:pPr>
            <a:r>
              <a:rPr lang="en-US" sz="3305">
                <a:solidFill>
                  <a:srgbClr val="FFFFFF"/>
                </a:solidFill>
                <a:latin typeface="Quicksand Medium"/>
              </a:rPr>
              <a:t>Mimikatz là một công cụ thường được </a:t>
            </a:r>
            <a:r>
              <a:rPr lang="en-US" sz="3305" u="sng">
                <a:solidFill>
                  <a:srgbClr val="FFFFFF"/>
                </a:solidFill>
                <a:latin typeface="Quicksand Medium"/>
                <a:hlinkClick r:id="rId3" tooltip="https://www.sentinelone.com/cybersecurity-101/what-is-a-hacker/"/>
              </a:rPr>
              <a:t>tin tặc</a:t>
            </a:r>
            <a:r>
              <a:rPr lang="en-US" sz="3305">
                <a:solidFill>
                  <a:srgbClr val="FFFFFF"/>
                </a:solidFill>
                <a:latin typeface="Quicksand Medium"/>
              </a:rPr>
              <a:t> và chuyên gia bảo mật sử dụng để trích xuất thông tin nhạy cảm, chẳng hạn như mật khẩu và thông tin đăng nhập, từ bộ nhớ của hệ thống. Công cụ mimikatz được phát triển lần đầu tiên vào năm 2007 bởi </a:t>
            </a:r>
            <a:r>
              <a:rPr lang="en-US" sz="3305" u="sng">
                <a:solidFill>
                  <a:srgbClr val="FFFFFF"/>
                </a:solidFill>
                <a:latin typeface="Quicksand Medium"/>
                <a:hlinkClick r:id="rId4" tooltip="https://twitter.com/gentilkiwi"/>
              </a:rPr>
              <a:t>Benjamin Delpy</a:t>
            </a:r>
            <a:r>
              <a:rPr lang="en-US" sz="3305">
                <a:solidFill>
                  <a:srgbClr val="FFFFFF"/>
                </a:solidFill>
                <a:latin typeface="Quicksand Medium"/>
              </a:rPr>
              <a:t>. Nó thường được sử dụng để có được quyền truy cập trái phép vào mạng, hệ thống hoặc ứng dụng hoặc để thực hiện các hoạt động độc hại khác, chẳng hạn như leo thang đặc quyền hoặc </a:t>
            </a:r>
            <a:r>
              <a:rPr lang="en-US" sz="3305" u="sng">
                <a:solidFill>
                  <a:srgbClr val="FFFFFF"/>
                </a:solidFill>
                <a:latin typeface="Quicksand Medium"/>
                <a:hlinkClick r:id="rId5" tooltip="https://www.sentinelone.com/cybersecurity-101/lateral-movement/"/>
              </a:rPr>
              <a:t>di chuyển ngang</a:t>
            </a:r>
            <a:r>
              <a:rPr lang="en-US" sz="3305">
                <a:solidFill>
                  <a:srgbClr val="FFFFFF"/>
                </a:solidFill>
                <a:latin typeface="Quicksand Medium"/>
              </a:rPr>
              <a:t> trong mạng.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837947"/>
            <a:ext cx="15840812" cy="5174416"/>
          </a:xfrm>
          <a:custGeom>
            <a:avLst/>
            <a:gdLst/>
            <a:ahLst/>
            <a:cxnLst/>
            <a:rect r="r" b="b" t="t" l="l"/>
            <a:pathLst>
              <a:path h="5174416" w="15840812">
                <a:moveTo>
                  <a:pt x="0" y="0"/>
                </a:moveTo>
                <a:lnTo>
                  <a:pt x="15840812" y="0"/>
                </a:lnTo>
                <a:lnTo>
                  <a:pt x="15840812" y="5174416"/>
                </a:lnTo>
                <a:lnTo>
                  <a:pt x="0" y="5174416"/>
                </a:lnTo>
                <a:lnTo>
                  <a:pt x="0" y="0"/>
                </a:lnTo>
                <a:close/>
              </a:path>
            </a:pathLst>
          </a:custGeom>
          <a:blipFill>
            <a:blip r:embed="rId2"/>
            <a:stretch>
              <a:fillRect l="0" t="0" r="0" b="0"/>
            </a:stretch>
          </a:blipFill>
        </p:spPr>
      </p:sp>
      <p:sp>
        <p:nvSpPr>
          <p:cNvPr name="TextBox 3" id="3"/>
          <p:cNvSpPr txBox="true"/>
          <p:nvPr/>
        </p:nvSpPr>
        <p:spPr>
          <a:xfrm rot="0">
            <a:off x="500481" y="301423"/>
            <a:ext cx="2842124" cy="727277"/>
          </a:xfrm>
          <a:prstGeom prst="rect">
            <a:avLst/>
          </a:prstGeom>
        </p:spPr>
        <p:txBody>
          <a:bodyPr anchor="t" rtlCol="false" tIns="0" lIns="0" bIns="0" rIns="0">
            <a:spAutoFit/>
          </a:bodyPr>
          <a:lstStyle/>
          <a:p>
            <a:pPr algn="ctr">
              <a:lnSpc>
                <a:spcPts val="5612"/>
              </a:lnSpc>
              <a:spcBef>
                <a:spcPct val="0"/>
              </a:spcBef>
            </a:pPr>
            <a:r>
              <a:rPr lang="en-US" sz="5149" spc="-216">
                <a:solidFill>
                  <a:srgbClr val="FFFFFF"/>
                </a:solidFill>
                <a:latin typeface="Quicksand Bold"/>
              </a:rPr>
              <a:t>d, Rubeus</a:t>
            </a:r>
          </a:p>
        </p:txBody>
      </p:sp>
      <p:sp>
        <p:nvSpPr>
          <p:cNvPr name="TextBox 4" id="4"/>
          <p:cNvSpPr txBox="true"/>
          <p:nvPr/>
        </p:nvSpPr>
        <p:spPr>
          <a:xfrm rot="0">
            <a:off x="629790" y="1429968"/>
            <a:ext cx="17028419" cy="1330579"/>
          </a:xfrm>
          <a:prstGeom prst="rect">
            <a:avLst/>
          </a:prstGeom>
        </p:spPr>
        <p:txBody>
          <a:bodyPr anchor="t" rtlCol="false" tIns="0" lIns="0" bIns="0" rIns="0">
            <a:spAutoFit/>
          </a:bodyPr>
          <a:lstStyle/>
          <a:p>
            <a:pPr>
              <a:lnSpc>
                <a:spcPts val="3487"/>
              </a:lnSpc>
            </a:pPr>
            <a:r>
              <a:rPr lang="en-US" sz="3199" spc="-134">
                <a:solidFill>
                  <a:srgbClr val="FFFFFF"/>
                </a:solidFill>
                <a:latin typeface="Quicksand Bold"/>
              </a:rPr>
              <a:t>-Rubeus là bộ công cụ C# dành cho tương tác và lạm dụng Kerberos thô. Nó là một công cụ linh hoạt được thiết kế đặc biệt để tương tác với vé Kerberos và hiểu quy trình xác thực.</a:t>
            </a:r>
          </a:p>
          <a:p>
            <a:pPr>
              <a:lnSpc>
                <a:spcPts val="348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sp>
        <p:nvSpPr>
          <p:cNvPr name="Freeform 2" id="2"/>
          <p:cNvSpPr/>
          <p:nvPr/>
        </p:nvSpPr>
        <p:spPr>
          <a:xfrm flipH="false" flipV="false" rot="0">
            <a:off x="230881" y="3946304"/>
            <a:ext cx="9444820" cy="5311996"/>
          </a:xfrm>
          <a:custGeom>
            <a:avLst/>
            <a:gdLst/>
            <a:ahLst/>
            <a:cxnLst/>
            <a:rect r="r" b="b" t="t" l="l"/>
            <a:pathLst>
              <a:path h="5311996" w="9444820">
                <a:moveTo>
                  <a:pt x="0" y="0"/>
                </a:moveTo>
                <a:lnTo>
                  <a:pt x="9444820" y="0"/>
                </a:lnTo>
                <a:lnTo>
                  <a:pt x="9444820" y="5311996"/>
                </a:lnTo>
                <a:lnTo>
                  <a:pt x="0" y="5311996"/>
                </a:lnTo>
                <a:lnTo>
                  <a:pt x="0" y="0"/>
                </a:lnTo>
                <a:close/>
              </a:path>
            </a:pathLst>
          </a:custGeom>
          <a:blipFill>
            <a:blip r:embed="rId2"/>
            <a:stretch>
              <a:fillRect l="0" t="0" r="0" b="0"/>
            </a:stretch>
          </a:blipFill>
        </p:spPr>
      </p:sp>
      <p:sp>
        <p:nvSpPr>
          <p:cNvPr name="TextBox 3" id="3"/>
          <p:cNvSpPr txBox="true"/>
          <p:nvPr/>
        </p:nvSpPr>
        <p:spPr>
          <a:xfrm rot="0">
            <a:off x="72875" y="301423"/>
            <a:ext cx="3697336" cy="727277"/>
          </a:xfrm>
          <a:prstGeom prst="rect">
            <a:avLst/>
          </a:prstGeom>
        </p:spPr>
        <p:txBody>
          <a:bodyPr anchor="t" rtlCol="false" tIns="0" lIns="0" bIns="0" rIns="0">
            <a:spAutoFit/>
          </a:bodyPr>
          <a:lstStyle/>
          <a:p>
            <a:pPr algn="ctr">
              <a:lnSpc>
                <a:spcPts val="5612"/>
              </a:lnSpc>
              <a:spcBef>
                <a:spcPct val="0"/>
              </a:spcBef>
            </a:pPr>
            <a:r>
              <a:rPr lang="en-US" sz="5149" spc="-216">
                <a:solidFill>
                  <a:srgbClr val="FFFFFF"/>
                </a:solidFill>
                <a:latin typeface="Quicksand Bold"/>
              </a:rPr>
              <a:t>e, Metasploit</a:t>
            </a:r>
          </a:p>
        </p:txBody>
      </p:sp>
      <p:sp>
        <p:nvSpPr>
          <p:cNvPr name="TextBox 4" id="4"/>
          <p:cNvSpPr txBox="true"/>
          <p:nvPr/>
        </p:nvSpPr>
        <p:spPr>
          <a:xfrm rot="0">
            <a:off x="230881" y="1344171"/>
            <a:ext cx="17028419" cy="2206879"/>
          </a:xfrm>
          <a:prstGeom prst="rect">
            <a:avLst/>
          </a:prstGeom>
        </p:spPr>
        <p:txBody>
          <a:bodyPr anchor="t" rtlCol="false" tIns="0" lIns="0" bIns="0" rIns="0">
            <a:spAutoFit/>
          </a:bodyPr>
          <a:lstStyle/>
          <a:p>
            <a:pPr>
              <a:lnSpc>
                <a:spcPts val="3487"/>
              </a:lnSpc>
              <a:spcBef>
                <a:spcPct val="0"/>
              </a:spcBef>
            </a:pPr>
            <a:r>
              <a:rPr lang="en-US" sz="3199" spc="-134">
                <a:solidFill>
                  <a:srgbClr val="FFFFFF"/>
                </a:solidFill>
                <a:latin typeface="Quicksand Bold"/>
              </a:rPr>
              <a:t>Metasploit là một nền tảng mã nguồn mở cho việc phát triển, thử nghiệm và sử dụng các kỹ thuật tấn công mạng. Được phát triển bởi Rapid7, Metasploit cung cấp cho các chuyên gia bảo mật, nhà nghiên cứu và haker đạo đức một tập các công cụ khai thác lỗ hổng để kiểm tra tính bảo mật của các hệ thống và ứng dụng. Với Metasploit, người dùng có thể tái hiện các cuộc tấn công mạng thực tế để xác định điểm yếu và cách bảo vệ hệ thống khỏi chúng</a:t>
            </a:r>
          </a:p>
        </p:txBody>
      </p:sp>
      <p:sp>
        <p:nvSpPr>
          <p:cNvPr name="TextBox 5" id="5"/>
          <p:cNvSpPr txBox="true"/>
          <p:nvPr/>
        </p:nvSpPr>
        <p:spPr>
          <a:xfrm rot="0">
            <a:off x="9959231" y="4289049"/>
            <a:ext cx="7774870" cy="1304715"/>
          </a:xfrm>
          <a:prstGeom prst="rect">
            <a:avLst/>
          </a:prstGeom>
        </p:spPr>
        <p:txBody>
          <a:bodyPr anchor="t" rtlCol="false" tIns="0" lIns="0" bIns="0" rIns="0">
            <a:spAutoFit/>
          </a:bodyPr>
          <a:lstStyle/>
          <a:p>
            <a:pPr marL="0" indent="0" lvl="0">
              <a:lnSpc>
                <a:spcPts val="5270"/>
              </a:lnSpc>
              <a:spcBef>
                <a:spcPct val="0"/>
              </a:spcBef>
            </a:pPr>
            <a:r>
              <a:rPr lang="en-US" sz="3764">
                <a:solidFill>
                  <a:srgbClr val="FFFFFF"/>
                </a:solidFill>
                <a:latin typeface="Quicksand Bold"/>
              </a:rPr>
              <a:t>Trong metasploit sử dụng 2 công cụ: msfvenom và Meterpreter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0" y="1250605"/>
            <a:ext cx="18288000" cy="7895492"/>
          </a:xfrm>
          <a:custGeom>
            <a:avLst/>
            <a:gdLst/>
            <a:ahLst/>
            <a:cxnLst/>
            <a:rect r="r" b="b" t="t" l="l"/>
            <a:pathLst>
              <a:path h="7895492" w="18288000">
                <a:moveTo>
                  <a:pt x="0" y="0"/>
                </a:moveTo>
                <a:lnTo>
                  <a:pt x="18288000" y="0"/>
                </a:lnTo>
                <a:lnTo>
                  <a:pt x="18288000" y="7895492"/>
                </a:lnTo>
                <a:lnTo>
                  <a:pt x="0" y="7895492"/>
                </a:lnTo>
                <a:lnTo>
                  <a:pt x="0" y="0"/>
                </a:lnTo>
                <a:close/>
              </a:path>
            </a:pathLst>
          </a:custGeom>
          <a:blipFill>
            <a:blip r:embed="rId2"/>
            <a:stretch>
              <a:fillRect l="0" t="0" r="0" b="0"/>
            </a:stretch>
          </a:blipFill>
        </p:spPr>
      </p:sp>
      <p:sp>
        <p:nvSpPr>
          <p:cNvPr name="TextBox 3" id="3"/>
          <p:cNvSpPr txBox="true"/>
          <p:nvPr/>
        </p:nvSpPr>
        <p:spPr>
          <a:xfrm rot="0">
            <a:off x="0" y="301423"/>
            <a:ext cx="6629965" cy="727277"/>
          </a:xfrm>
          <a:prstGeom prst="rect">
            <a:avLst/>
          </a:prstGeom>
        </p:spPr>
        <p:txBody>
          <a:bodyPr anchor="t" rtlCol="false" tIns="0" lIns="0" bIns="0" rIns="0">
            <a:spAutoFit/>
          </a:bodyPr>
          <a:lstStyle/>
          <a:p>
            <a:pPr algn="ctr">
              <a:lnSpc>
                <a:spcPts val="5612"/>
              </a:lnSpc>
              <a:spcBef>
                <a:spcPct val="0"/>
              </a:spcBef>
            </a:pPr>
            <a:r>
              <a:rPr lang="en-US" sz="5149" spc="-216">
                <a:solidFill>
                  <a:srgbClr val="3139A8"/>
                </a:solidFill>
                <a:latin typeface="Quicksand Bold"/>
              </a:rPr>
              <a:t>f, Quy trình thực hiện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01764"/>
            <a:ext cx="13007015" cy="7319905"/>
          </a:xfrm>
          <a:custGeom>
            <a:avLst/>
            <a:gdLst/>
            <a:ahLst/>
            <a:cxnLst/>
            <a:rect r="r" b="b" t="t" l="l"/>
            <a:pathLst>
              <a:path h="7319905" w="13007015">
                <a:moveTo>
                  <a:pt x="0" y="0"/>
                </a:moveTo>
                <a:lnTo>
                  <a:pt x="13007015" y="0"/>
                </a:lnTo>
                <a:lnTo>
                  <a:pt x="13007015" y="7319905"/>
                </a:lnTo>
                <a:lnTo>
                  <a:pt x="0" y="7319905"/>
                </a:lnTo>
                <a:lnTo>
                  <a:pt x="0" y="0"/>
                </a:lnTo>
                <a:close/>
              </a:path>
            </a:pathLst>
          </a:custGeom>
          <a:blipFill>
            <a:blip r:embed="rId2"/>
            <a:stretch>
              <a:fillRect l="0" t="0" r="0" b="0"/>
            </a:stretch>
          </a:blipFill>
        </p:spPr>
      </p:sp>
      <p:sp>
        <p:nvSpPr>
          <p:cNvPr name="TextBox 3" id="3"/>
          <p:cNvSpPr txBox="true"/>
          <p:nvPr/>
        </p:nvSpPr>
        <p:spPr>
          <a:xfrm rot="0">
            <a:off x="396360" y="422534"/>
            <a:ext cx="3838587" cy="966095"/>
          </a:xfrm>
          <a:prstGeom prst="rect">
            <a:avLst/>
          </a:prstGeom>
        </p:spPr>
        <p:txBody>
          <a:bodyPr anchor="t" rtlCol="false" tIns="0" lIns="0" bIns="0" rIns="0">
            <a:spAutoFit/>
          </a:bodyPr>
          <a:lstStyle/>
          <a:p>
            <a:pPr algn="ctr">
              <a:lnSpc>
                <a:spcPts val="7549"/>
              </a:lnSpc>
              <a:spcBef>
                <a:spcPct val="0"/>
              </a:spcBef>
            </a:pPr>
            <a:r>
              <a:rPr lang="en-US" sz="6925" spc="-290">
                <a:solidFill>
                  <a:srgbClr val="FFFFFF"/>
                </a:solidFill>
                <a:latin typeface="Quicksand Bold"/>
              </a:rPr>
              <a:t>7</a:t>
            </a:r>
            <a:r>
              <a:rPr lang="en-US" sz="6925" spc="-290">
                <a:solidFill>
                  <a:srgbClr val="FFFFFF"/>
                </a:solidFill>
                <a:latin typeface="Quicksand Bold"/>
              </a:rPr>
              <a:t>. Demo</a:t>
            </a:r>
          </a:p>
        </p:txBody>
      </p:sp>
      <p:sp>
        <p:nvSpPr>
          <p:cNvPr name="TextBox 4" id="4"/>
          <p:cNvSpPr txBox="true"/>
          <p:nvPr/>
        </p:nvSpPr>
        <p:spPr>
          <a:xfrm rot="0">
            <a:off x="0" y="1620913"/>
            <a:ext cx="9144000" cy="590350"/>
          </a:xfrm>
          <a:prstGeom prst="rect">
            <a:avLst/>
          </a:prstGeom>
        </p:spPr>
        <p:txBody>
          <a:bodyPr anchor="t" rtlCol="false" tIns="0" lIns="0" bIns="0" rIns="0">
            <a:spAutoFit/>
          </a:bodyPr>
          <a:lstStyle/>
          <a:p>
            <a:pPr algn="ctr">
              <a:lnSpc>
                <a:spcPts val="4551"/>
              </a:lnSpc>
              <a:spcBef>
                <a:spcPct val="0"/>
              </a:spcBef>
            </a:pPr>
            <a:r>
              <a:rPr lang="en-US" sz="4175" spc="-175">
                <a:solidFill>
                  <a:srgbClr val="FFFFFF"/>
                </a:solidFill>
                <a:latin typeface="Quicksand Bold"/>
              </a:rPr>
              <a:t>Tạo môi trường cấu hình như sau: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sp>
        <p:nvSpPr>
          <p:cNvPr name="Freeform 2" id="2"/>
          <p:cNvSpPr/>
          <p:nvPr/>
        </p:nvSpPr>
        <p:spPr>
          <a:xfrm flipH="false" flipV="false" rot="0">
            <a:off x="1630482" y="1185545"/>
            <a:ext cx="15027036" cy="3532952"/>
          </a:xfrm>
          <a:custGeom>
            <a:avLst/>
            <a:gdLst/>
            <a:ahLst/>
            <a:cxnLst/>
            <a:rect r="r" b="b" t="t" l="l"/>
            <a:pathLst>
              <a:path h="3532952" w="15027036">
                <a:moveTo>
                  <a:pt x="0" y="0"/>
                </a:moveTo>
                <a:lnTo>
                  <a:pt x="15027036" y="0"/>
                </a:lnTo>
                <a:lnTo>
                  <a:pt x="15027036" y="3532952"/>
                </a:lnTo>
                <a:lnTo>
                  <a:pt x="0" y="3532952"/>
                </a:lnTo>
                <a:lnTo>
                  <a:pt x="0" y="0"/>
                </a:lnTo>
                <a:close/>
              </a:path>
            </a:pathLst>
          </a:custGeom>
          <a:blipFill>
            <a:blip r:embed="rId2"/>
            <a:stretch>
              <a:fillRect l="0" t="0" r="0" b="0"/>
            </a:stretch>
          </a:blipFill>
        </p:spPr>
      </p:sp>
      <p:sp>
        <p:nvSpPr>
          <p:cNvPr name="Freeform 3" id="3"/>
          <p:cNvSpPr/>
          <p:nvPr/>
        </p:nvSpPr>
        <p:spPr>
          <a:xfrm flipH="false" flipV="false" rot="0">
            <a:off x="1429033" y="6062011"/>
            <a:ext cx="15984818" cy="2533764"/>
          </a:xfrm>
          <a:custGeom>
            <a:avLst/>
            <a:gdLst/>
            <a:ahLst/>
            <a:cxnLst/>
            <a:rect r="r" b="b" t="t" l="l"/>
            <a:pathLst>
              <a:path h="2533764" w="15984818">
                <a:moveTo>
                  <a:pt x="0" y="0"/>
                </a:moveTo>
                <a:lnTo>
                  <a:pt x="15984818" y="0"/>
                </a:lnTo>
                <a:lnTo>
                  <a:pt x="15984818" y="2533764"/>
                </a:lnTo>
                <a:lnTo>
                  <a:pt x="0" y="2533764"/>
                </a:lnTo>
                <a:lnTo>
                  <a:pt x="0" y="0"/>
                </a:lnTo>
                <a:close/>
              </a:path>
            </a:pathLst>
          </a:custGeom>
          <a:blipFill>
            <a:blip r:embed="rId3"/>
            <a:stretch>
              <a:fillRect l="0" t="0" r="0" b="0"/>
            </a:stretch>
          </a:blipFill>
        </p:spPr>
      </p:sp>
      <p:sp>
        <p:nvSpPr>
          <p:cNvPr name="TextBox 4" id="4"/>
          <p:cNvSpPr txBox="true"/>
          <p:nvPr/>
        </p:nvSpPr>
        <p:spPr>
          <a:xfrm rot="0">
            <a:off x="1464735" y="615315"/>
            <a:ext cx="4933660" cy="570230"/>
          </a:xfrm>
          <a:prstGeom prst="rect">
            <a:avLst/>
          </a:prstGeom>
        </p:spPr>
        <p:txBody>
          <a:bodyPr anchor="t" rtlCol="false" tIns="0" lIns="0" bIns="0" rIns="0">
            <a:spAutoFit/>
          </a:bodyPr>
          <a:lstStyle/>
          <a:p>
            <a:pPr algn="ctr">
              <a:lnSpc>
                <a:spcPts val="4359"/>
              </a:lnSpc>
              <a:spcBef>
                <a:spcPct val="0"/>
              </a:spcBef>
            </a:pPr>
            <a:r>
              <a:rPr lang="en-US" sz="3999" spc="-167">
                <a:solidFill>
                  <a:srgbClr val="FFFFFF"/>
                </a:solidFill>
                <a:latin typeface="Quicksand Bold"/>
              </a:rPr>
              <a:t>- Upload shell</a:t>
            </a:r>
          </a:p>
        </p:txBody>
      </p:sp>
      <p:sp>
        <p:nvSpPr>
          <p:cNvPr name="TextBox 5" id="5"/>
          <p:cNvSpPr txBox="true"/>
          <p:nvPr/>
        </p:nvSpPr>
        <p:spPr>
          <a:xfrm rot="0">
            <a:off x="1857990" y="5191125"/>
            <a:ext cx="11286788" cy="618878"/>
          </a:xfrm>
          <a:prstGeom prst="rect">
            <a:avLst/>
          </a:prstGeom>
        </p:spPr>
        <p:txBody>
          <a:bodyPr anchor="t" rtlCol="false" tIns="0" lIns="0" bIns="0" rIns="0">
            <a:spAutoFit/>
          </a:bodyPr>
          <a:lstStyle/>
          <a:p>
            <a:pPr algn="ctr">
              <a:lnSpc>
                <a:spcPts val="4827"/>
              </a:lnSpc>
              <a:spcBef>
                <a:spcPct val="0"/>
              </a:spcBef>
            </a:pPr>
            <a:r>
              <a:rPr lang="en-US" sz="4428" spc="-186">
                <a:solidFill>
                  <a:srgbClr val="FFFFFF"/>
                </a:solidFill>
                <a:latin typeface="Quicksand Bold"/>
              </a:rPr>
              <a:t>- Tạo file thực thi để lấy về phiên meterpreter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767539" y="1601832"/>
            <a:ext cx="14683210" cy="3733284"/>
          </a:xfrm>
          <a:custGeom>
            <a:avLst/>
            <a:gdLst/>
            <a:ahLst/>
            <a:cxnLst/>
            <a:rect r="r" b="b" t="t" l="l"/>
            <a:pathLst>
              <a:path h="3733284" w="14683210">
                <a:moveTo>
                  <a:pt x="0" y="0"/>
                </a:moveTo>
                <a:lnTo>
                  <a:pt x="14683210" y="0"/>
                </a:lnTo>
                <a:lnTo>
                  <a:pt x="14683210" y="3733284"/>
                </a:lnTo>
                <a:lnTo>
                  <a:pt x="0" y="3733284"/>
                </a:lnTo>
                <a:lnTo>
                  <a:pt x="0" y="0"/>
                </a:lnTo>
                <a:close/>
              </a:path>
            </a:pathLst>
          </a:custGeom>
          <a:blipFill>
            <a:blip r:embed="rId2"/>
            <a:stretch>
              <a:fillRect l="0" t="0" r="0" b="0"/>
            </a:stretch>
          </a:blipFill>
        </p:spPr>
      </p:sp>
      <p:sp>
        <p:nvSpPr>
          <p:cNvPr name="Freeform 3" id="3"/>
          <p:cNvSpPr/>
          <p:nvPr/>
        </p:nvSpPr>
        <p:spPr>
          <a:xfrm flipH="false" flipV="false" rot="0">
            <a:off x="1028700" y="6552636"/>
            <a:ext cx="15268062" cy="3281009"/>
          </a:xfrm>
          <a:custGeom>
            <a:avLst/>
            <a:gdLst/>
            <a:ahLst/>
            <a:cxnLst/>
            <a:rect r="r" b="b" t="t" l="l"/>
            <a:pathLst>
              <a:path h="3281009" w="15268062">
                <a:moveTo>
                  <a:pt x="0" y="0"/>
                </a:moveTo>
                <a:lnTo>
                  <a:pt x="15268062" y="0"/>
                </a:lnTo>
                <a:lnTo>
                  <a:pt x="15268062" y="3281009"/>
                </a:lnTo>
                <a:lnTo>
                  <a:pt x="0" y="3281009"/>
                </a:lnTo>
                <a:lnTo>
                  <a:pt x="0" y="0"/>
                </a:lnTo>
                <a:close/>
              </a:path>
            </a:pathLst>
          </a:custGeom>
          <a:blipFill>
            <a:blip r:embed="rId3"/>
            <a:stretch>
              <a:fillRect l="0" t="0" r="0" b="0"/>
            </a:stretch>
          </a:blipFill>
        </p:spPr>
      </p:sp>
      <p:sp>
        <p:nvSpPr>
          <p:cNvPr name="TextBox 4" id="4"/>
          <p:cNvSpPr txBox="true"/>
          <p:nvPr/>
        </p:nvSpPr>
        <p:spPr>
          <a:xfrm rot="0">
            <a:off x="1871130" y="615315"/>
            <a:ext cx="4070628" cy="518260"/>
          </a:xfrm>
          <a:prstGeom prst="rect">
            <a:avLst/>
          </a:prstGeom>
        </p:spPr>
        <p:txBody>
          <a:bodyPr anchor="t" rtlCol="false" tIns="0" lIns="0" bIns="0" rIns="0">
            <a:spAutoFit/>
          </a:bodyPr>
          <a:lstStyle/>
          <a:p>
            <a:pPr algn="ctr">
              <a:lnSpc>
                <a:spcPts val="4021"/>
              </a:lnSpc>
              <a:spcBef>
                <a:spcPct val="0"/>
              </a:spcBef>
            </a:pPr>
            <a:r>
              <a:rPr lang="en-US" sz="3688" spc="-154">
                <a:solidFill>
                  <a:srgbClr val="FFFFFF"/>
                </a:solidFill>
                <a:latin typeface="Quicksand Bold"/>
              </a:rPr>
              <a:t>- Upload exploit.exe</a:t>
            </a:r>
          </a:p>
        </p:txBody>
      </p:sp>
      <p:sp>
        <p:nvSpPr>
          <p:cNvPr name="TextBox 5" id="5"/>
          <p:cNvSpPr txBox="true"/>
          <p:nvPr/>
        </p:nvSpPr>
        <p:spPr>
          <a:xfrm rot="0">
            <a:off x="1564481" y="5858991"/>
            <a:ext cx="7579519" cy="517017"/>
          </a:xfrm>
          <a:prstGeom prst="rect">
            <a:avLst/>
          </a:prstGeom>
        </p:spPr>
        <p:txBody>
          <a:bodyPr anchor="t" rtlCol="false" tIns="0" lIns="0" bIns="0" rIns="0">
            <a:spAutoFit/>
          </a:bodyPr>
          <a:lstStyle/>
          <a:p>
            <a:pPr algn="ctr">
              <a:lnSpc>
                <a:spcPts val="3923"/>
              </a:lnSpc>
              <a:spcBef>
                <a:spcPct val="0"/>
              </a:spcBef>
            </a:pPr>
            <a:r>
              <a:rPr lang="en-US" sz="3599" spc="-151">
                <a:solidFill>
                  <a:srgbClr val="FFFFFF"/>
                </a:solidFill>
                <a:latin typeface="Quicksand Bold"/>
              </a:rPr>
              <a:t>- Tạo trình lắng nghe trên metasploit: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56513" y="866711"/>
            <a:ext cx="16373830" cy="4041201"/>
          </a:xfrm>
          <a:custGeom>
            <a:avLst/>
            <a:gdLst/>
            <a:ahLst/>
            <a:cxnLst/>
            <a:rect r="r" b="b" t="t" l="l"/>
            <a:pathLst>
              <a:path h="4041201" w="16373830">
                <a:moveTo>
                  <a:pt x="0" y="0"/>
                </a:moveTo>
                <a:lnTo>
                  <a:pt x="16373830" y="0"/>
                </a:lnTo>
                <a:lnTo>
                  <a:pt x="16373830" y="4041201"/>
                </a:lnTo>
                <a:lnTo>
                  <a:pt x="0" y="4041201"/>
                </a:lnTo>
                <a:lnTo>
                  <a:pt x="0" y="0"/>
                </a:lnTo>
                <a:close/>
              </a:path>
            </a:pathLst>
          </a:custGeom>
          <a:blipFill>
            <a:blip r:embed="rId2"/>
            <a:stretch>
              <a:fillRect l="0" t="0" r="0" b="0"/>
            </a:stretch>
          </a:blipFill>
        </p:spPr>
      </p:sp>
      <p:sp>
        <p:nvSpPr>
          <p:cNvPr name="Freeform 3" id="3"/>
          <p:cNvSpPr/>
          <p:nvPr/>
        </p:nvSpPr>
        <p:spPr>
          <a:xfrm flipH="false" flipV="false" rot="0">
            <a:off x="663416" y="5895848"/>
            <a:ext cx="15180951" cy="4215136"/>
          </a:xfrm>
          <a:custGeom>
            <a:avLst/>
            <a:gdLst/>
            <a:ahLst/>
            <a:cxnLst/>
            <a:rect r="r" b="b" t="t" l="l"/>
            <a:pathLst>
              <a:path h="4215136" w="15180951">
                <a:moveTo>
                  <a:pt x="0" y="0"/>
                </a:moveTo>
                <a:lnTo>
                  <a:pt x="15180951" y="0"/>
                </a:lnTo>
                <a:lnTo>
                  <a:pt x="15180951" y="4215136"/>
                </a:lnTo>
                <a:lnTo>
                  <a:pt x="0" y="4215136"/>
                </a:lnTo>
                <a:lnTo>
                  <a:pt x="0" y="0"/>
                </a:lnTo>
                <a:close/>
              </a:path>
            </a:pathLst>
          </a:custGeom>
          <a:blipFill>
            <a:blip r:embed="rId3"/>
            <a:stretch>
              <a:fillRect l="0" t="0" r="0" b="0"/>
            </a:stretch>
          </a:blipFill>
        </p:spPr>
      </p:sp>
      <p:sp>
        <p:nvSpPr>
          <p:cNvPr name="TextBox 4" id="4"/>
          <p:cNvSpPr txBox="true"/>
          <p:nvPr/>
        </p:nvSpPr>
        <p:spPr>
          <a:xfrm rot="0">
            <a:off x="663416" y="412433"/>
            <a:ext cx="11701939" cy="454279"/>
          </a:xfrm>
          <a:prstGeom prst="rect">
            <a:avLst/>
          </a:prstGeom>
        </p:spPr>
        <p:txBody>
          <a:bodyPr anchor="t" rtlCol="false" tIns="0" lIns="0" bIns="0" rIns="0">
            <a:spAutoFit/>
          </a:bodyPr>
          <a:lstStyle/>
          <a:p>
            <a:pPr algn="ctr">
              <a:lnSpc>
                <a:spcPts val="3487"/>
              </a:lnSpc>
              <a:spcBef>
                <a:spcPct val="0"/>
              </a:spcBef>
            </a:pPr>
            <a:r>
              <a:rPr lang="en-US" sz="3199" spc="-134">
                <a:solidFill>
                  <a:srgbClr val="000000"/>
                </a:solidFill>
                <a:latin typeface="Quicksand Bold"/>
              </a:rPr>
              <a:t>- Thực thi “exploit.exe” thông qua “cmd.aspx” đã upload trước đó:</a:t>
            </a:r>
          </a:p>
        </p:txBody>
      </p:sp>
      <p:sp>
        <p:nvSpPr>
          <p:cNvPr name="TextBox 5" id="5"/>
          <p:cNvSpPr txBox="true"/>
          <p:nvPr/>
        </p:nvSpPr>
        <p:spPr>
          <a:xfrm rot="0">
            <a:off x="469046" y="5172075"/>
            <a:ext cx="6614398" cy="485648"/>
          </a:xfrm>
          <a:prstGeom prst="rect">
            <a:avLst/>
          </a:prstGeom>
        </p:spPr>
        <p:txBody>
          <a:bodyPr anchor="t" rtlCol="false" tIns="0" lIns="0" bIns="0" rIns="0">
            <a:spAutoFit/>
          </a:bodyPr>
          <a:lstStyle/>
          <a:p>
            <a:pPr algn="ctr">
              <a:lnSpc>
                <a:spcPts val="3705"/>
              </a:lnSpc>
              <a:spcBef>
                <a:spcPct val="0"/>
              </a:spcBef>
            </a:pPr>
            <a:r>
              <a:rPr lang="en-US" sz="3399" spc="-142">
                <a:solidFill>
                  <a:srgbClr val="000000"/>
                </a:solidFill>
                <a:latin typeface="Quicksand Bold"/>
              </a:rPr>
              <a:t>- Lấy được session của máy WEB01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266465" y="1384766"/>
            <a:ext cx="16548841" cy="1760515"/>
          </a:xfrm>
          <a:custGeom>
            <a:avLst/>
            <a:gdLst/>
            <a:ahLst/>
            <a:cxnLst/>
            <a:rect r="r" b="b" t="t" l="l"/>
            <a:pathLst>
              <a:path h="1760515" w="16548841">
                <a:moveTo>
                  <a:pt x="0" y="0"/>
                </a:moveTo>
                <a:lnTo>
                  <a:pt x="16548841" y="0"/>
                </a:lnTo>
                <a:lnTo>
                  <a:pt x="16548841" y="1760515"/>
                </a:lnTo>
                <a:lnTo>
                  <a:pt x="0" y="1760515"/>
                </a:lnTo>
                <a:lnTo>
                  <a:pt x="0" y="0"/>
                </a:lnTo>
                <a:close/>
              </a:path>
            </a:pathLst>
          </a:custGeom>
          <a:blipFill>
            <a:blip r:embed="rId2"/>
            <a:stretch>
              <a:fillRect l="0" t="0" r="0" b="0"/>
            </a:stretch>
          </a:blipFill>
        </p:spPr>
      </p:sp>
      <p:sp>
        <p:nvSpPr>
          <p:cNvPr name="Freeform 3" id="3"/>
          <p:cNvSpPr/>
          <p:nvPr/>
        </p:nvSpPr>
        <p:spPr>
          <a:xfrm flipH="false" flipV="false" rot="0">
            <a:off x="0" y="5143500"/>
            <a:ext cx="18288000" cy="2587557"/>
          </a:xfrm>
          <a:custGeom>
            <a:avLst/>
            <a:gdLst/>
            <a:ahLst/>
            <a:cxnLst/>
            <a:rect r="r" b="b" t="t" l="l"/>
            <a:pathLst>
              <a:path h="2587557" w="18288000">
                <a:moveTo>
                  <a:pt x="0" y="0"/>
                </a:moveTo>
                <a:lnTo>
                  <a:pt x="18288000" y="0"/>
                </a:lnTo>
                <a:lnTo>
                  <a:pt x="18288000" y="2587557"/>
                </a:lnTo>
                <a:lnTo>
                  <a:pt x="0" y="2587557"/>
                </a:lnTo>
                <a:lnTo>
                  <a:pt x="0" y="0"/>
                </a:lnTo>
                <a:close/>
              </a:path>
            </a:pathLst>
          </a:custGeom>
          <a:blipFill>
            <a:blip r:embed="rId3"/>
            <a:stretch>
              <a:fillRect l="0" t="0" r="0" b="0"/>
            </a:stretch>
          </a:blipFill>
        </p:spPr>
      </p:sp>
      <p:sp>
        <p:nvSpPr>
          <p:cNvPr name="TextBox 4" id="4"/>
          <p:cNvSpPr txBox="true"/>
          <p:nvPr/>
        </p:nvSpPr>
        <p:spPr>
          <a:xfrm rot="0">
            <a:off x="0" y="333127"/>
            <a:ext cx="12849476" cy="903351"/>
          </a:xfrm>
          <a:prstGeom prst="rect">
            <a:avLst/>
          </a:prstGeom>
        </p:spPr>
        <p:txBody>
          <a:bodyPr anchor="t" rtlCol="false" tIns="0" lIns="0" bIns="0" rIns="0">
            <a:spAutoFit/>
          </a:bodyPr>
          <a:lstStyle/>
          <a:p>
            <a:pPr algn="ctr">
              <a:lnSpc>
                <a:spcPts val="3596"/>
              </a:lnSpc>
              <a:spcBef>
                <a:spcPct val="0"/>
              </a:spcBef>
            </a:pPr>
            <a:r>
              <a:rPr lang="en-US" sz="3299" spc="-138">
                <a:solidFill>
                  <a:srgbClr val="FFFFFF"/>
                </a:solidFill>
                <a:latin typeface="Quicksand Bold"/>
              </a:rPr>
              <a:t>- Thực hiện leo quyền tự động trên WEB01 -&gt; lấy về quyền của SYSTEM</a:t>
            </a:r>
          </a:p>
        </p:txBody>
      </p:sp>
      <p:sp>
        <p:nvSpPr>
          <p:cNvPr name="TextBox 5" id="5"/>
          <p:cNvSpPr txBox="true"/>
          <p:nvPr/>
        </p:nvSpPr>
        <p:spPr>
          <a:xfrm rot="0">
            <a:off x="266465" y="3790266"/>
            <a:ext cx="17755070" cy="903351"/>
          </a:xfrm>
          <a:prstGeom prst="rect">
            <a:avLst/>
          </a:prstGeom>
        </p:spPr>
        <p:txBody>
          <a:bodyPr anchor="t" rtlCol="false" tIns="0" lIns="0" bIns="0" rIns="0">
            <a:spAutoFit/>
          </a:bodyPr>
          <a:lstStyle/>
          <a:p>
            <a:pPr>
              <a:lnSpc>
                <a:spcPts val="3596"/>
              </a:lnSpc>
              <a:spcBef>
                <a:spcPct val="0"/>
              </a:spcBef>
            </a:pPr>
            <a:r>
              <a:rPr lang="en-US" sz="3299" spc="-138">
                <a:solidFill>
                  <a:srgbClr val="FFFFFF"/>
                </a:solidFill>
                <a:latin typeface="Quicksand Bold"/>
              </a:rPr>
              <a:t>- Thực hiện thu thập tài khoản user trong các file config -&gt; thu được tài khoản quản trị cơ sở dữ liệu của máy DB01: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416181" y="3932881"/>
            <a:ext cx="6843119" cy="6079669"/>
          </a:xfrm>
          <a:custGeom>
            <a:avLst/>
            <a:gdLst/>
            <a:ahLst/>
            <a:cxnLst/>
            <a:rect r="r" b="b" t="t" l="l"/>
            <a:pathLst>
              <a:path h="6079669" w="6843119">
                <a:moveTo>
                  <a:pt x="0" y="0"/>
                </a:moveTo>
                <a:lnTo>
                  <a:pt x="6843119" y="0"/>
                </a:lnTo>
                <a:lnTo>
                  <a:pt x="6843119" y="6079669"/>
                </a:lnTo>
                <a:lnTo>
                  <a:pt x="0" y="6079669"/>
                </a:lnTo>
                <a:lnTo>
                  <a:pt x="0" y="0"/>
                </a:lnTo>
                <a:close/>
              </a:path>
            </a:pathLst>
          </a:custGeom>
          <a:blipFill>
            <a:blip r:embed="rId2"/>
            <a:stretch>
              <a:fillRect l="0" t="0" r="0" b="0"/>
            </a:stretch>
          </a:blipFill>
        </p:spPr>
      </p:sp>
      <p:sp>
        <p:nvSpPr>
          <p:cNvPr name="TextBox 3" id="3"/>
          <p:cNvSpPr txBox="true"/>
          <p:nvPr/>
        </p:nvSpPr>
        <p:spPr>
          <a:xfrm rot="0">
            <a:off x="193063" y="1099527"/>
            <a:ext cx="17395969" cy="3011805"/>
          </a:xfrm>
          <a:prstGeom prst="rect">
            <a:avLst/>
          </a:prstGeom>
        </p:spPr>
        <p:txBody>
          <a:bodyPr anchor="t" rtlCol="false" tIns="0" lIns="0" bIns="0" rIns="0">
            <a:spAutoFit/>
          </a:bodyPr>
          <a:lstStyle/>
          <a:p>
            <a:pPr>
              <a:lnSpc>
                <a:spcPts val="4860"/>
              </a:lnSpc>
            </a:pPr>
            <a:r>
              <a:rPr lang="en-US" sz="3000">
                <a:solidFill>
                  <a:srgbClr val="3139A8"/>
                </a:solidFill>
                <a:latin typeface="Quicksand Bold"/>
              </a:rPr>
              <a:t>-Thư mục động (Active Directory) là công nghệ cung cấp dịch vụ thư mục của Microsoft. Về cơ bản, dịch vụ thư mục nhằm lưu trữ, tổ chức, và đảm bảo truy nhập các thông tin trong thư mục. Trong môi trường mạng, dịch vụ thư mục mạng được dùng để xác định, quản lý, quản trị và tổ chức các mục, tài nguyên mạng dùng chung như ổ đĩa, thư mục, máy in, người dùng…</a:t>
            </a:r>
          </a:p>
          <a:p>
            <a:pPr>
              <a:lnSpc>
                <a:spcPts val="4860"/>
              </a:lnSpc>
            </a:pPr>
          </a:p>
        </p:txBody>
      </p:sp>
      <p:sp>
        <p:nvSpPr>
          <p:cNvPr name="TextBox 4" id="4"/>
          <p:cNvSpPr txBox="true"/>
          <p:nvPr/>
        </p:nvSpPr>
        <p:spPr>
          <a:xfrm rot="0">
            <a:off x="-1203147" y="66675"/>
            <a:ext cx="13670539"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3139A8"/>
                </a:solidFill>
                <a:latin typeface="Be Vietnam Ultra-Bold"/>
              </a:rPr>
              <a:t>1. ACTIVE DIRECTORY LÀ GÌ?</a:t>
            </a:r>
          </a:p>
        </p:txBody>
      </p:sp>
      <p:grpSp>
        <p:nvGrpSpPr>
          <p:cNvPr name="Group 5" id="5"/>
          <p:cNvGrpSpPr/>
          <p:nvPr/>
        </p:nvGrpSpPr>
        <p:grpSpPr>
          <a:xfrm rot="0">
            <a:off x="193063" y="4273257"/>
            <a:ext cx="10003631" cy="4690036"/>
            <a:chOff x="0" y="0"/>
            <a:chExt cx="13338175" cy="6253381"/>
          </a:xfrm>
        </p:grpSpPr>
        <p:sp>
          <p:nvSpPr>
            <p:cNvPr name="TextBox 6" id="6"/>
            <p:cNvSpPr txBox="true"/>
            <p:nvPr/>
          </p:nvSpPr>
          <p:spPr>
            <a:xfrm rot="0">
              <a:off x="0" y="28575"/>
              <a:ext cx="13338175" cy="573405"/>
            </a:xfrm>
            <a:prstGeom prst="rect">
              <a:avLst/>
            </a:prstGeom>
          </p:spPr>
          <p:txBody>
            <a:bodyPr anchor="t" rtlCol="false" tIns="0" lIns="0" bIns="0" rIns="0">
              <a:spAutoFit/>
            </a:bodyPr>
            <a:lstStyle/>
            <a:p>
              <a:pPr algn="ctr">
                <a:lnSpc>
                  <a:spcPts val="3270"/>
                </a:lnSpc>
                <a:spcBef>
                  <a:spcPct val="0"/>
                </a:spcBef>
              </a:pPr>
              <a:r>
                <a:rPr lang="en-US" sz="3000" spc="-126">
                  <a:solidFill>
                    <a:srgbClr val="3139A8"/>
                  </a:solidFill>
                  <a:latin typeface="Quicksand Bold"/>
                </a:rPr>
                <a:t>- Các thành phần của thư mục động về mặt lô-gíc bao gồm:</a:t>
              </a:r>
            </a:p>
          </p:txBody>
        </p:sp>
        <p:sp>
          <p:nvSpPr>
            <p:cNvPr name="TextBox 7" id="7"/>
            <p:cNvSpPr txBox="true"/>
            <p:nvPr/>
          </p:nvSpPr>
          <p:spPr>
            <a:xfrm rot="0">
              <a:off x="282605" y="630555"/>
              <a:ext cx="2341404"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Object</a:t>
              </a:r>
            </a:p>
          </p:txBody>
        </p:sp>
        <p:sp>
          <p:nvSpPr>
            <p:cNvPr name="TextBox 8" id="8"/>
            <p:cNvSpPr txBox="true"/>
            <p:nvPr/>
          </p:nvSpPr>
          <p:spPr>
            <a:xfrm rot="0">
              <a:off x="282605" y="1308735"/>
              <a:ext cx="8616791"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Đơn vị tổ chức (Organisation Units)</a:t>
              </a:r>
            </a:p>
          </p:txBody>
        </p:sp>
        <p:sp>
          <p:nvSpPr>
            <p:cNvPr name="TextBox 9" id="9"/>
            <p:cNvSpPr txBox="true"/>
            <p:nvPr/>
          </p:nvSpPr>
          <p:spPr>
            <a:xfrm rot="0">
              <a:off x="282605" y="5679976"/>
              <a:ext cx="8475028"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Máy chủ miền (Domain controller)</a:t>
              </a:r>
            </a:p>
          </p:txBody>
        </p:sp>
        <p:sp>
          <p:nvSpPr>
            <p:cNvPr name="TextBox 10" id="10"/>
            <p:cNvSpPr txBox="true"/>
            <p:nvPr/>
          </p:nvSpPr>
          <p:spPr>
            <a:xfrm rot="0">
              <a:off x="282605" y="4925596"/>
              <a:ext cx="3305651"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Điểm (Site)</a:t>
              </a:r>
            </a:p>
          </p:txBody>
        </p:sp>
        <p:sp>
          <p:nvSpPr>
            <p:cNvPr name="TextBox 11" id="11"/>
            <p:cNvSpPr txBox="true"/>
            <p:nvPr/>
          </p:nvSpPr>
          <p:spPr>
            <a:xfrm rot="0">
              <a:off x="282605" y="4171216"/>
              <a:ext cx="8748871"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Quan hệ tin cậy (Trust relationship)</a:t>
              </a:r>
            </a:p>
          </p:txBody>
        </p:sp>
        <p:sp>
          <p:nvSpPr>
            <p:cNvPr name="TextBox 12" id="12"/>
            <p:cNvSpPr txBox="true"/>
            <p:nvPr/>
          </p:nvSpPr>
          <p:spPr>
            <a:xfrm rot="0">
              <a:off x="282605" y="3416836"/>
              <a:ext cx="3927951"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Rừng (Forest)</a:t>
              </a:r>
            </a:p>
          </p:txBody>
        </p:sp>
        <p:sp>
          <p:nvSpPr>
            <p:cNvPr name="TextBox 13" id="13"/>
            <p:cNvSpPr txBox="true"/>
            <p:nvPr/>
          </p:nvSpPr>
          <p:spPr>
            <a:xfrm rot="0">
              <a:off x="282605" y="2738656"/>
              <a:ext cx="3216275"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Cây (Tree)</a:t>
              </a:r>
            </a:p>
          </p:txBody>
        </p:sp>
        <p:sp>
          <p:nvSpPr>
            <p:cNvPr name="TextBox 14" id="14"/>
            <p:cNvSpPr txBox="true"/>
            <p:nvPr/>
          </p:nvSpPr>
          <p:spPr>
            <a:xfrm rot="0">
              <a:off x="282605" y="1986915"/>
              <a:ext cx="4107180" cy="573405"/>
            </a:xfrm>
            <a:prstGeom prst="rect">
              <a:avLst/>
            </a:prstGeom>
          </p:spPr>
          <p:txBody>
            <a:bodyPr anchor="t" rtlCol="false" tIns="0" lIns="0" bIns="0" rIns="0">
              <a:spAutoFit/>
            </a:bodyPr>
            <a:lstStyle/>
            <a:p>
              <a:pPr algn="ctr" marL="647700" indent="-323850" lvl="1">
                <a:lnSpc>
                  <a:spcPts val="3270"/>
                </a:lnSpc>
                <a:buFont typeface="Arial"/>
                <a:buChar char="•"/>
              </a:pPr>
              <a:r>
                <a:rPr lang="en-US" sz="3000" spc="-126">
                  <a:solidFill>
                    <a:srgbClr val="3139A8"/>
                  </a:solidFill>
                  <a:latin typeface="Quicksand Bold"/>
                </a:rPr>
                <a:t>Miền (Domain)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89978" y="2219155"/>
            <a:ext cx="17307600" cy="6517969"/>
          </a:xfrm>
          <a:custGeom>
            <a:avLst/>
            <a:gdLst/>
            <a:ahLst/>
            <a:cxnLst/>
            <a:rect r="r" b="b" t="t" l="l"/>
            <a:pathLst>
              <a:path h="6517969" w="17307600">
                <a:moveTo>
                  <a:pt x="0" y="0"/>
                </a:moveTo>
                <a:lnTo>
                  <a:pt x="17307600" y="0"/>
                </a:lnTo>
                <a:lnTo>
                  <a:pt x="17307600" y="6517968"/>
                </a:lnTo>
                <a:lnTo>
                  <a:pt x="0" y="6517968"/>
                </a:lnTo>
                <a:lnTo>
                  <a:pt x="0" y="0"/>
                </a:lnTo>
                <a:close/>
              </a:path>
            </a:pathLst>
          </a:custGeom>
          <a:blipFill>
            <a:blip r:embed="rId2"/>
            <a:stretch>
              <a:fillRect l="0" t="0" r="0" b="0"/>
            </a:stretch>
          </a:blipFill>
        </p:spPr>
      </p:sp>
      <p:sp>
        <p:nvSpPr>
          <p:cNvPr name="TextBox 3" id="3"/>
          <p:cNvSpPr txBox="true"/>
          <p:nvPr/>
        </p:nvSpPr>
        <p:spPr>
          <a:xfrm rot="0">
            <a:off x="489978" y="626745"/>
            <a:ext cx="17798022" cy="1012317"/>
          </a:xfrm>
          <a:prstGeom prst="rect">
            <a:avLst/>
          </a:prstGeom>
        </p:spPr>
        <p:txBody>
          <a:bodyPr anchor="t" rtlCol="false" tIns="0" lIns="0" bIns="0" rIns="0">
            <a:spAutoFit/>
          </a:bodyPr>
          <a:lstStyle/>
          <a:p>
            <a:pPr>
              <a:lnSpc>
                <a:spcPts val="3923"/>
              </a:lnSpc>
              <a:spcBef>
                <a:spcPct val="0"/>
              </a:spcBef>
            </a:pPr>
            <a:r>
              <a:rPr lang="en-US" sz="3599" spc="-151">
                <a:solidFill>
                  <a:srgbClr val="000000"/>
                </a:solidFill>
                <a:latin typeface="Quicksand Bold"/>
              </a:rPr>
              <a:t>- Thực hiện dump bloodhound trên máy WEB01 để lấy thông tin về toàn bộ domain dưới dạng file zip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412945" y="1028700"/>
            <a:ext cx="17305790" cy="1251908"/>
          </a:xfrm>
          <a:custGeom>
            <a:avLst/>
            <a:gdLst/>
            <a:ahLst/>
            <a:cxnLst/>
            <a:rect r="r" b="b" t="t" l="l"/>
            <a:pathLst>
              <a:path h="1251908" w="17305790">
                <a:moveTo>
                  <a:pt x="0" y="0"/>
                </a:moveTo>
                <a:lnTo>
                  <a:pt x="17305790" y="0"/>
                </a:lnTo>
                <a:lnTo>
                  <a:pt x="17305790" y="1251908"/>
                </a:lnTo>
                <a:lnTo>
                  <a:pt x="0" y="1251908"/>
                </a:lnTo>
                <a:lnTo>
                  <a:pt x="0" y="0"/>
                </a:lnTo>
                <a:close/>
              </a:path>
            </a:pathLst>
          </a:custGeom>
          <a:blipFill>
            <a:blip r:embed="rId2"/>
            <a:stretch>
              <a:fillRect l="0" t="0" r="0" b="0"/>
            </a:stretch>
          </a:blipFill>
        </p:spPr>
      </p:sp>
      <p:sp>
        <p:nvSpPr>
          <p:cNvPr name="Freeform 3" id="3"/>
          <p:cNvSpPr/>
          <p:nvPr/>
        </p:nvSpPr>
        <p:spPr>
          <a:xfrm flipH="false" flipV="false" rot="0">
            <a:off x="1028700" y="4008332"/>
            <a:ext cx="15117157" cy="5998617"/>
          </a:xfrm>
          <a:custGeom>
            <a:avLst/>
            <a:gdLst/>
            <a:ahLst/>
            <a:cxnLst/>
            <a:rect r="r" b="b" t="t" l="l"/>
            <a:pathLst>
              <a:path h="5998617" w="15117157">
                <a:moveTo>
                  <a:pt x="0" y="0"/>
                </a:moveTo>
                <a:lnTo>
                  <a:pt x="15117157" y="0"/>
                </a:lnTo>
                <a:lnTo>
                  <a:pt x="15117157" y="5998617"/>
                </a:lnTo>
                <a:lnTo>
                  <a:pt x="0" y="5998617"/>
                </a:lnTo>
                <a:lnTo>
                  <a:pt x="0" y="0"/>
                </a:lnTo>
                <a:close/>
              </a:path>
            </a:pathLst>
          </a:custGeom>
          <a:blipFill>
            <a:blip r:embed="rId3"/>
            <a:stretch>
              <a:fillRect l="0" t="0" r="0" b="0"/>
            </a:stretch>
          </a:blipFill>
        </p:spPr>
      </p:sp>
      <p:sp>
        <p:nvSpPr>
          <p:cNvPr name="TextBox 4" id="4"/>
          <p:cNvSpPr txBox="true"/>
          <p:nvPr/>
        </p:nvSpPr>
        <p:spPr>
          <a:xfrm rot="0">
            <a:off x="0" y="380024"/>
            <a:ext cx="13131663" cy="485648"/>
          </a:xfrm>
          <a:prstGeom prst="rect">
            <a:avLst/>
          </a:prstGeom>
        </p:spPr>
        <p:txBody>
          <a:bodyPr anchor="t" rtlCol="false" tIns="0" lIns="0" bIns="0" rIns="0">
            <a:spAutoFit/>
          </a:bodyPr>
          <a:lstStyle/>
          <a:p>
            <a:pPr algn="ctr">
              <a:lnSpc>
                <a:spcPts val="3705"/>
              </a:lnSpc>
              <a:spcBef>
                <a:spcPct val="0"/>
              </a:spcBef>
            </a:pPr>
            <a:r>
              <a:rPr lang="en-US" sz="3399" spc="-142">
                <a:solidFill>
                  <a:srgbClr val="FFFFFF"/>
                </a:solidFill>
                <a:latin typeface="Quicksand Bold"/>
              </a:rPr>
              <a:t>- Sử dụng lệnh tích hợp của meterpreter để download file zip về:</a:t>
            </a:r>
          </a:p>
        </p:txBody>
      </p:sp>
      <p:sp>
        <p:nvSpPr>
          <p:cNvPr name="TextBox 5" id="5"/>
          <p:cNvSpPr txBox="true"/>
          <p:nvPr/>
        </p:nvSpPr>
        <p:spPr>
          <a:xfrm rot="0">
            <a:off x="412945" y="2449209"/>
            <a:ext cx="18288000" cy="1419098"/>
          </a:xfrm>
          <a:prstGeom prst="rect">
            <a:avLst/>
          </a:prstGeom>
        </p:spPr>
        <p:txBody>
          <a:bodyPr anchor="t" rtlCol="false" tIns="0" lIns="0" bIns="0" rIns="0">
            <a:spAutoFit/>
          </a:bodyPr>
          <a:lstStyle/>
          <a:p>
            <a:pPr>
              <a:lnSpc>
                <a:spcPts val="3705"/>
              </a:lnSpc>
              <a:spcBef>
                <a:spcPct val="0"/>
              </a:spcBef>
            </a:pPr>
            <a:r>
              <a:rPr lang="en-US" sz="3399" spc="-142">
                <a:solidFill>
                  <a:srgbClr val="FFFFFF"/>
                </a:solidFill>
                <a:latin typeface="Quicksand Bold"/>
              </a:rPr>
              <a:t>- Upload file zip lên công cụ Bloodhound , sử dụng chức năng tìm kiếm các máy chủ “Uncontrained Delegation System” -&gt; biết được máy “DB01” có tài khoản ip là 192.168.14.7 là máy chủ “Uncontrained” -&gt; ưu tiên thực hiện chiếm quyền điều khiển máy chủ này: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402068" y="2940051"/>
            <a:ext cx="16857232" cy="5971764"/>
          </a:xfrm>
          <a:custGeom>
            <a:avLst/>
            <a:gdLst/>
            <a:ahLst/>
            <a:cxnLst/>
            <a:rect r="r" b="b" t="t" l="l"/>
            <a:pathLst>
              <a:path h="5971764" w="16857232">
                <a:moveTo>
                  <a:pt x="0" y="0"/>
                </a:moveTo>
                <a:lnTo>
                  <a:pt x="16857232" y="0"/>
                </a:lnTo>
                <a:lnTo>
                  <a:pt x="16857232" y="5971764"/>
                </a:lnTo>
                <a:lnTo>
                  <a:pt x="0" y="5971764"/>
                </a:lnTo>
                <a:lnTo>
                  <a:pt x="0" y="0"/>
                </a:lnTo>
                <a:close/>
              </a:path>
            </a:pathLst>
          </a:custGeom>
          <a:blipFill>
            <a:blip r:embed="rId2"/>
            <a:stretch>
              <a:fillRect l="0" t="0" r="0" b="0"/>
            </a:stretch>
          </a:blipFill>
        </p:spPr>
      </p:sp>
      <p:sp>
        <p:nvSpPr>
          <p:cNvPr name="TextBox 3" id="3"/>
          <p:cNvSpPr txBox="true"/>
          <p:nvPr/>
        </p:nvSpPr>
        <p:spPr>
          <a:xfrm rot="0">
            <a:off x="361711" y="816572"/>
            <a:ext cx="17926289" cy="952373"/>
          </a:xfrm>
          <a:prstGeom prst="rect">
            <a:avLst/>
          </a:prstGeom>
        </p:spPr>
        <p:txBody>
          <a:bodyPr anchor="t" rtlCol="false" tIns="0" lIns="0" bIns="0" rIns="0">
            <a:spAutoFit/>
          </a:bodyPr>
          <a:lstStyle/>
          <a:p>
            <a:pPr>
              <a:lnSpc>
                <a:spcPts val="3705"/>
              </a:lnSpc>
              <a:spcBef>
                <a:spcPct val="0"/>
              </a:spcBef>
            </a:pPr>
            <a:r>
              <a:rPr lang="en-US" sz="3399" spc="-142">
                <a:solidFill>
                  <a:srgbClr val="FFFFFF"/>
                </a:solidFill>
                <a:latin typeface="Quicksand Bold"/>
              </a:rPr>
              <a:t>- Do ta có tài khoản quản trị viên cơ sở dữ liệu của máy chủ DB01 -&gt; thực hiện chiếm quyền điều khuyển máy chủ này </a:t>
            </a:r>
          </a:p>
        </p:txBody>
      </p:sp>
      <p:sp>
        <p:nvSpPr>
          <p:cNvPr name="TextBox 4" id="4"/>
          <p:cNvSpPr txBox="true"/>
          <p:nvPr/>
        </p:nvSpPr>
        <p:spPr>
          <a:xfrm rot="0">
            <a:off x="361711" y="1977094"/>
            <a:ext cx="9244132" cy="485648"/>
          </a:xfrm>
          <a:prstGeom prst="rect">
            <a:avLst/>
          </a:prstGeom>
        </p:spPr>
        <p:txBody>
          <a:bodyPr anchor="t" rtlCol="false" tIns="0" lIns="0" bIns="0" rIns="0">
            <a:spAutoFit/>
          </a:bodyPr>
          <a:lstStyle/>
          <a:p>
            <a:pPr algn="ctr">
              <a:lnSpc>
                <a:spcPts val="3705"/>
              </a:lnSpc>
              <a:spcBef>
                <a:spcPct val="0"/>
              </a:spcBef>
            </a:pPr>
            <a:r>
              <a:rPr lang="en-US" sz="3399" spc="-142">
                <a:solidFill>
                  <a:srgbClr val="FFFFFF"/>
                </a:solidFill>
                <a:latin typeface="Quicksand Bold"/>
              </a:rPr>
              <a:t>- Sử dụng mssqlclient.py để lấy về shell của DB01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487415" y="1916209"/>
            <a:ext cx="16520109" cy="4833011"/>
          </a:xfrm>
          <a:custGeom>
            <a:avLst/>
            <a:gdLst/>
            <a:ahLst/>
            <a:cxnLst/>
            <a:rect r="r" b="b" t="t" l="l"/>
            <a:pathLst>
              <a:path h="4833011" w="16520109">
                <a:moveTo>
                  <a:pt x="0" y="0"/>
                </a:moveTo>
                <a:lnTo>
                  <a:pt x="16520109" y="0"/>
                </a:lnTo>
                <a:lnTo>
                  <a:pt x="16520109" y="4833011"/>
                </a:lnTo>
                <a:lnTo>
                  <a:pt x="0" y="4833011"/>
                </a:lnTo>
                <a:lnTo>
                  <a:pt x="0" y="0"/>
                </a:lnTo>
                <a:close/>
              </a:path>
            </a:pathLst>
          </a:custGeom>
          <a:blipFill>
            <a:blip r:embed="rId2"/>
            <a:stretch>
              <a:fillRect l="0" t="0" r="0" b="0"/>
            </a:stretch>
          </a:blipFill>
        </p:spPr>
      </p:sp>
      <p:sp>
        <p:nvSpPr>
          <p:cNvPr name="TextBox 3" id="3"/>
          <p:cNvSpPr txBox="true"/>
          <p:nvPr/>
        </p:nvSpPr>
        <p:spPr>
          <a:xfrm rot="0">
            <a:off x="333494" y="372237"/>
            <a:ext cx="16363994" cy="1351026"/>
          </a:xfrm>
          <a:prstGeom prst="rect">
            <a:avLst/>
          </a:prstGeom>
        </p:spPr>
        <p:txBody>
          <a:bodyPr anchor="t" rtlCol="false" tIns="0" lIns="0" bIns="0" rIns="0">
            <a:spAutoFit/>
          </a:bodyPr>
          <a:lstStyle/>
          <a:p>
            <a:pPr>
              <a:lnSpc>
                <a:spcPts val="3596"/>
              </a:lnSpc>
              <a:spcBef>
                <a:spcPct val="0"/>
              </a:spcBef>
            </a:pPr>
            <a:r>
              <a:rPr lang="en-US" sz="3299" spc="-138">
                <a:solidFill>
                  <a:srgbClr val="FFFFFF"/>
                </a:solidFill>
                <a:latin typeface="Quicksand Bold"/>
              </a:rPr>
              <a:t>- Theo như shell hiện tại của máy DB01 , ta đang có quyền của người dùng “sql_svc” trên máy chủ này.Kiểm tra quyền của user ‘sql_svc’ , ta thấy được user này thuộc group quản trị viên “Administrators”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359148" y="1446575"/>
            <a:ext cx="16900152" cy="2894601"/>
          </a:xfrm>
          <a:custGeom>
            <a:avLst/>
            <a:gdLst/>
            <a:ahLst/>
            <a:cxnLst/>
            <a:rect r="r" b="b" t="t" l="l"/>
            <a:pathLst>
              <a:path h="2894601" w="16900152">
                <a:moveTo>
                  <a:pt x="0" y="0"/>
                </a:moveTo>
                <a:lnTo>
                  <a:pt x="16900152" y="0"/>
                </a:lnTo>
                <a:lnTo>
                  <a:pt x="16900152" y="2894600"/>
                </a:lnTo>
                <a:lnTo>
                  <a:pt x="0" y="2894600"/>
                </a:lnTo>
                <a:lnTo>
                  <a:pt x="0" y="0"/>
                </a:lnTo>
                <a:close/>
              </a:path>
            </a:pathLst>
          </a:custGeom>
          <a:blipFill>
            <a:blip r:embed="rId2"/>
            <a:stretch>
              <a:fillRect l="0" t="0" r="0" b="0"/>
            </a:stretch>
          </a:blipFill>
        </p:spPr>
      </p:sp>
      <p:sp>
        <p:nvSpPr>
          <p:cNvPr name="Freeform 3" id="3"/>
          <p:cNvSpPr/>
          <p:nvPr/>
        </p:nvSpPr>
        <p:spPr>
          <a:xfrm flipH="false" flipV="false" rot="0">
            <a:off x="359148" y="4583860"/>
            <a:ext cx="16900152" cy="4278975"/>
          </a:xfrm>
          <a:custGeom>
            <a:avLst/>
            <a:gdLst/>
            <a:ahLst/>
            <a:cxnLst/>
            <a:rect r="r" b="b" t="t" l="l"/>
            <a:pathLst>
              <a:path h="4278975" w="16900152">
                <a:moveTo>
                  <a:pt x="0" y="0"/>
                </a:moveTo>
                <a:lnTo>
                  <a:pt x="16900152" y="0"/>
                </a:lnTo>
                <a:lnTo>
                  <a:pt x="16900152" y="4278974"/>
                </a:lnTo>
                <a:lnTo>
                  <a:pt x="0" y="4278974"/>
                </a:lnTo>
                <a:lnTo>
                  <a:pt x="0" y="0"/>
                </a:lnTo>
                <a:close/>
              </a:path>
            </a:pathLst>
          </a:custGeom>
          <a:blipFill>
            <a:blip r:embed="rId3"/>
            <a:stretch>
              <a:fillRect l="0" t="0" r="0" b="0"/>
            </a:stretch>
          </a:blipFill>
        </p:spPr>
      </p:sp>
      <p:sp>
        <p:nvSpPr>
          <p:cNvPr name="TextBox 4" id="4"/>
          <p:cNvSpPr txBox="true"/>
          <p:nvPr/>
        </p:nvSpPr>
        <p:spPr>
          <a:xfrm rot="0">
            <a:off x="359148" y="510286"/>
            <a:ext cx="16137851" cy="518414"/>
          </a:xfrm>
          <a:prstGeom prst="rect">
            <a:avLst/>
          </a:prstGeom>
        </p:spPr>
        <p:txBody>
          <a:bodyPr anchor="t" rtlCol="false" tIns="0" lIns="0" bIns="0" rIns="0">
            <a:spAutoFit/>
          </a:bodyPr>
          <a:lstStyle/>
          <a:p>
            <a:pPr>
              <a:lnSpc>
                <a:spcPts val="4032"/>
              </a:lnSpc>
              <a:spcBef>
                <a:spcPct val="0"/>
              </a:spcBef>
            </a:pPr>
            <a:r>
              <a:rPr lang="en-US" sz="3699" spc="-155">
                <a:solidFill>
                  <a:srgbClr val="FFFFFF"/>
                </a:solidFill>
                <a:latin typeface="Quicksand Bold"/>
              </a:rPr>
              <a:t>- Bỏ qua bước leo quyền , sử dụng tài khoản của “sql_svc” để rdp tới máy chủ:</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495151" y="2704031"/>
            <a:ext cx="16924659" cy="6157695"/>
          </a:xfrm>
          <a:custGeom>
            <a:avLst/>
            <a:gdLst/>
            <a:ahLst/>
            <a:cxnLst/>
            <a:rect r="r" b="b" t="t" l="l"/>
            <a:pathLst>
              <a:path h="6157695" w="16924659">
                <a:moveTo>
                  <a:pt x="0" y="0"/>
                </a:moveTo>
                <a:lnTo>
                  <a:pt x="16924660" y="0"/>
                </a:lnTo>
                <a:lnTo>
                  <a:pt x="16924660" y="6157695"/>
                </a:lnTo>
                <a:lnTo>
                  <a:pt x="0" y="6157695"/>
                </a:lnTo>
                <a:lnTo>
                  <a:pt x="0" y="0"/>
                </a:lnTo>
                <a:close/>
              </a:path>
            </a:pathLst>
          </a:custGeom>
          <a:blipFill>
            <a:blip r:embed="rId2"/>
            <a:stretch>
              <a:fillRect l="0" t="0" r="0" b="0"/>
            </a:stretch>
          </a:blipFill>
        </p:spPr>
      </p:sp>
      <p:sp>
        <p:nvSpPr>
          <p:cNvPr name="TextBox 3" id="3"/>
          <p:cNvSpPr txBox="true"/>
          <p:nvPr/>
        </p:nvSpPr>
        <p:spPr>
          <a:xfrm rot="0">
            <a:off x="495151" y="552995"/>
            <a:ext cx="2482810" cy="655012"/>
          </a:xfrm>
          <a:prstGeom prst="rect">
            <a:avLst/>
          </a:prstGeom>
        </p:spPr>
        <p:txBody>
          <a:bodyPr anchor="t" rtlCol="false" tIns="0" lIns="0" bIns="0" rIns="0">
            <a:spAutoFit/>
          </a:bodyPr>
          <a:lstStyle/>
          <a:p>
            <a:pPr algn="ctr">
              <a:lnSpc>
                <a:spcPts val="5029"/>
              </a:lnSpc>
              <a:spcBef>
                <a:spcPct val="0"/>
              </a:spcBef>
            </a:pPr>
            <a:r>
              <a:rPr lang="en-US" sz="4614" spc="-193">
                <a:solidFill>
                  <a:srgbClr val="FFFFFF"/>
                </a:solidFill>
                <a:latin typeface="Quicksand Bold"/>
              </a:rPr>
              <a:t>Chiếm DC</a:t>
            </a:r>
          </a:p>
        </p:txBody>
      </p:sp>
      <p:sp>
        <p:nvSpPr>
          <p:cNvPr name="TextBox 4" id="4"/>
          <p:cNvSpPr txBox="true"/>
          <p:nvPr/>
        </p:nvSpPr>
        <p:spPr>
          <a:xfrm rot="0">
            <a:off x="495151" y="1483561"/>
            <a:ext cx="17792849" cy="972820"/>
          </a:xfrm>
          <a:prstGeom prst="rect">
            <a:avLst/>
          </a:prstGeom>
        </p:spPr>
        <p:txBody>
          <a:bodyPr anchor="t" rtlCol="false" tIns="0" lIns="0" bIns="0" rIns="0">
            <a:spAutoFit/>
          </a:bodyPr>
          <a:lstStyle/>
          <a:p>
            <a:pPr>
              <a:lnSpc>
                <a:spcPts val="3814"/>
              </a:lnSpc>
              <a:spcBef>
                <a:spcPct val="0"/>
              </a:spcBef>
            </a:pPr>
            <a:r>
              <a:rPr lang="en-US" sz="3499" spc="-146">
                <a:solidFill>
                  <a:srgbClr val="FFFFFF"/>
                </a:solidFill>
                <a:latin typeface="Quicksand Bold"/>
              </a:rPr>
              <a:t>- Trên máy chủ DB01 , tạo trình lắng nghe để bắt ticket của DC01$ trả về sau khi khai thác lỗi máy in: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692022" y="774539"/>
            <a:ext cx="16262292" cy="2629647"/>
          </a:xfrm>
          <a:custGeom>
            <a:avLst/>
            <a:gdLst/>
            <a:ahLst/>
            <a:cxnLst/>
            <a:rect r="r" b="b" t="t" l="l"/>
            <a:pathLst>
              <a:path h="2629647" w="16262292">
                <a:moveTo>
                  <a:pt x="0" y="0"/>
                </a:moveTo>
                <a:lnTo>
                  <a:pt x="16262292" y="0"/>
                </a:lnTo>
                <a:lnTo>
                  <a:pt x="16262292" y="2629647"/>
                </a:lnTo>
                <a:lnTo>
                  <a:pt x="0" y="2629647"/>
                </a:lnTo>
                <a:lnTo>
                  <a:pt x="0" y="0"/>
                </a:lnTo>
                <a:close/>
              </a:path>
            </a:pathLst>
          </a:custGeom>
          <a:blipFill>
            <a:blip r:embed="rId2"/>
            <a:stretch>
              <a:fillRect l="0" t="0" r="0" b="0"/>
            </a:stretch>
          </a:blipFill>
        </p:spPr>
      </p:sp>
      <p:sp>
        <p:nvSpPr>
          <p:cNvPr name="Freeform 3" id="3"/>
          <p:cNvSpPr/>
          <p:nvPr/>
        </p:nvSpPr>
        <p:spPr>
          <a:xfrm flipH="false" flipV="false" rot="0">
            <a:off x="1259581" y="4258403"/>
            <a:ext cx="13764426" cy="5754702"/>
          </a:xfrm>
          <a:custGeom>
            <a:avLst/>
            <a:gdLst/>
            <a:ahLst/>
            <a:cxnLst/>
            <a:rect r="r" b="b" t="t" l="l"/>
            <a:pathLst>
              <a:path h="5754702" w="13764426">
                <a:moveTo>
                  <a:pt x="0" y="0"/>
                </a:moveTo>
                <a:lnTo>
                  <a:pt x="13764426" y="0"/>
                </a:lnTo>
                <a:lnTo>
                  <a:pt x="13764426" y="5754702"/>
                </a:lnTo>
                <a:lnTo>
                  <a:pt x="0" y="5754702"/>
                </a:lnTo>
                <a:lnTo>
                  <a:pt x="0" y="0"/>
                </a:lnTo>
                <a:close/>
              </a:path>
            </a:pathLst>
          </a:custGeom>
          <a:blipFill>
            <a:blip r:embed="rId3"/>
            <a:stretch>
              <a:fillRect l="0" t="0" r="0" b="0"/>
            </a:stretch>
          </a:blipFill>
        </p:spPr>
      </p:sp>
      <p:sp>
        <p:nvSpPr>
          <p:cNvPr name="TextBox 4" id="4"/>
          <p:cNvSpPr txBox="true"/>
          <p:nvPr/>
        </p:nvSpPr>
        <p:spPr>
          <a:xfrm rot="0">
            <a:off x="538102" y="276682"/>
            <a:ext cx="6910898" cy="497856"/>
          </a:xfrm>
          <a:prstGeom prst="rect">
            <a:avLst/>
          </a:prstGeom>
        </p:spPr>
        <p:txBody>
          <a:bodyPr anchor="t" rtlCol="false" tIns="0" lIns="0" bIns="0" rIns="0">
            <a:spAutoFit/>
          </a:bodyPr>
          <a:lstStyle/>
          <a:p>
            <a:pPr algn="ctr">
              <a:lnSpc>
                <a:spcPts val="3881"/>
              </a:lnSpc>
              <a:spcBef>
                <a:spcPct val="0"/>
              </a:spcBef>
            </a:pPr>
            <a:r>
              <a:rPr lang="en-US" sz="3561" spc="-149">
                <a:solidFill>
                  <a:srgbClr val="FFFFFF"/>
                </a:solidFill>
                <a:latin typeface="Quicksand Bold"/>
              </a:rPr>
              <a:t>- Chạy công cụ khai thác lỗi máy in</a:t>
            </a:r>
          </a:p>
        </p:txBody>
      </p:sp>
      <p:sp>
        <p:nvSpPr>
          <p:cNvPr name="TextBox 5" id="5"/>
          <p:cNvSpPr txBox="true"/>
          <p:nvPr/>
        </p:nvSpPr>
        <p:spPr>
          <a:xfrm rot="0">
            <a:off x="538102" y="3741387"/>
            <a:ext cx="5128709" cy="517017"/>
          </a:xfrm>
          <a:prstGeom prst="rect">
            <a:avLst/>
          </a:prstGeom>
        </p:spPr>
        <p:txBody>
          <a:bodyPr anchor="t" rtlCol="false" tIns="0" lIns="0" bIns="0" rIns="0">
            <a:spAutoFit/>
          </a:bodyPr>
          <a:lstStyle/>
          <a:p>
            <a:pPr>
              <a:lnSpc>
                <a:spcPts val="3923"/>
              </a:lnSpc>
              <a:spcBef>
                <a:spcPct val="0"/>
              </a:spcBef>
            </a:pPr>
            <a:r>
              <a:rPr lang="en-US" sz="3599" spc="-151">
                <a:solidFill>
                  <a:srgbClr val="FFFFFF"/>
                </a:solidFill>
                <a:latin typeface="Quicksand Bold"/>
              </a:rPr>
              <a:t>- Lấy về TGT của DC01$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387365" y="1679474"/>
            <a:ext cx="15303369" cy="7977288"/>
          </a:xfrm>
          <a:custGeom>
            <a:avLst/>
            <a:gdLst/>
            <a:ahLst/>
            <a:cxnLst/>
            <a:rect r="r" b="b" t="t" l="l"/>
            <a:pathLst>
              <a:path h="7977288" w="15303369">
                <a:moveTo>
                  <a:pt x="0" y="0"/>
                </a:moveTo>
                <a:lnTo>
                  <a:pt x="15303369" y="0"/>
                </a:lnTo>
                <a:lnTo>
                  <a:pt x="15303369" y="7977288"/>
                </a:lnTo>
                <a:lnTo>
                  <a:pt x="0" y="7977288"/>
                </a:lnTo>
                <a:lnTo>
                  <a:pt x="0" y="0"/>
                </a:lnTo>
                <a:close/>
              </a:path>
            </a:pathLst>
          </a:custGeom>
          <a:blipFill>
            <a:blip r:embed="rId2"/>
            <a:stretch>
              <a:fillRect l="0" t="0" r="0" b="0"/>
            </a:stretch>
          </a:blipFill>
        </p:spPr>
      </p:sp>
      <p:sp>
        <p:nvSpPr>
          <p:cNvPr name="TextBox 3" id="3"/>
          <p:cNvSpPr txBox="true"/>
          <p:nvPr/>
        </p:nvSpPr>
        <p:spPr>
          <a:xfrm rot="0">
            <a:off x="387365" y="380464"/>
            <a:ext cx="17900635" cy="972820"/>
          </a:xfrm>
          <a:prstGeom prst="rect">
            <a:avLst/>
          </a:prstGeom>
        </p:spPr>
        <p:txBody>
          <a:bodyPr anchor="t" rtlCol="false" tIns="0" lIns="0" bIns="0" rIns="0">
            <a:spAutoFit/>
          </a:bodyPr>
          <a:lstStyle/>
          <a:p>
            <a:pPr>
              <a:lnSpc>
                <a:spcPts val="3814"/>
              </a:lnSpc>
              <a:spcBef>
                <a:spcPct val="0"/>
              </a:spcBef>
            </a:pPr>
            <a:r>
              <a:rPr lang="en-US" sz="3499" spc="-146">
                <a:solidFill>
                  <a:srgbClr val="FFFFFF"/>
                </a:solidFill>
                <a:latin typeface="Quicksand Bold"/>
              </a:rPr>
              <a:t>- Yêu cầu cấp vé mới và thực hiện pash-the-ticket để import vé của DC01$ vào phiên powershell hiện tại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93682" y="1550372"/>
            <a:ext cx="16209066" cy="7707928"/>
          </a:xfrm>
          <a:custGeom>
            <a:avLst/>
            <a:gdLst/>
            <a:ahLst/>
            <a:cxnLst/>
            <a:rect r="r" b="b" t="t" l="l"/>
            <a:pathLst>
              <a:path h="7707928" w="16209066">
                <a:moveTo>
                  <a:pt x="0" y="0"/>
                </a:moveTo>
                <a:lnTo>
                  <a:pt x="16209066" y="0"/>
                </a:lnTo>
                <a:lnTo>
                  <a:pt x="16209066" y="7707928"/>
                </a:lnTo>
                <a:lnTo>
                  <a:pt x="0" y="7707928"/>
                </a:lnTo>
                <a:lnTo>
                  <a:pt x="0" y="0"/>
                </a:lnTo>
                <a:close/>
              </a:path>
            </a:pathLst>
          </a:custGeom>
          <a:blipFill>
            <a:blip r:embed="rId2"/>
            <a:stretch>
              <a:fillRect l="0" t="0" r="0" b="0"/>
            </a:stretch>
          </a:blipFill>
        </p:spPr>
      </p:sp>
      <p:sp>
        <p:nvSpPr>
          <p:cNvPr name="TextBox 3" id="3"/>
          <p:cNvSpPr txBox="true"/>
          <p:nvPr/>
        </p:nvSpPr>
        <p:spPr>
          <a:xfrm rot="0">
            <a:off x="193682" y="351350"/>
            <a:ext cx="17900635" cy="972820"/>
          </a:xfrm>
          <a:prstGeom prst="rect">
            <a:avLst/>
          </a:prstGeom>
        </p:spPr>
        <p:txBody>
          <a:bodyPr anchor="t" rtlCol="false" tIns="0" lIns="0" bIns="0" rIns="0">
            <a:spAutoFit/>
          </a:bodyPr>
          <a:lstStyle/>
          <a:p>
            <a:pPr>
              <a:lnSpc>
                <a:spcPts val="3814"/>
              </a:lnSpc>
              <a:spcBef>
                <a:spcPct val="0"/>
              </a:spcBef>
            </a:pPr>
            <a:r>
              <a:rPr lang="en-US" sz="3499" spc="-146">
                <a:solidFill>
                  <a:srgbClr val="FFFFFF"/>
                </a:solidFill>
                <a:latin typeface="Quicksand Bold"/>
              </a:rPr>
              <a:t>- Từ phiên powershell có ticket của DC01$ , sử dụng mimikatz để thực hiện DCSync , lấy về hash của Domain Admin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538722" y="1028700"/>
            <a:ext cx="14471349" cy="6696848"/>
          </a:xfrm>
          <a:custGeom>
            <a:avLst/>
            <a:gdLst/>
            <a:ahLst/>
            <a:cxnLst/>
            <a:rect r="r" b="b" t="t" l="l"/>
            <a:pathLst>
              <a:path h="6696848" w="14471349">
                <a:moveTo>
                  <a:pt x="0" y="0"/>
                </a:moveTo>
                <a:lnTo>
                  <a:pt x="14471349" y="0"/>
                </a:lnTo>
                <a:lnTo>
                  <a:pt x="14471349" y="6696848"/>
                </a:lnTo>
                <a:lnTo>
                  <a:pt x="0" y="6696848"/>
                </a:lnTo>
                <a:lnTo>
                  <a:pt x="0" y="0"/>
                </a:lnTo>
                <a:close/>
              </a:path>
            </a:pathLst>
          </a:custGeom>
          <a:blipFill>
            <a:blip r:embed="rId2"/>
            <a:stretch>
              <a:fillRect l="0" t="0" r="0" b="0"/>
            </a:stretch>
          </a:blipFill>
        </p:spPr>
      </p:sp>
      <p:sp>
        <p:nvSpPr>
          <p:cNvPr name="TextBox 3" id="3"/>
          <p:cNvSpPr txBox="true"/>
          <p:nvPr/>
        </p:nvSpPr>
        <p:spPr>
          <a:xfrm rot="0">
            <a:off x="538722" y="380024"/>
            <a:ext cx="15986284" cy="485648"/>
          </a:xfrm>
          <a:prstGeom prst="rect">
            <a:avLst/>
          </a:prstGeom>
        </p:spPr>
        <p:txBody>
          <a:bodyPr anchor="t" rtlCol="false" tIns="0" lIns="0" bIns="0" rIns="0">
            <a:spAutoFit/>
          </a:bodyPr>
          <a:lstStyle/>
          <a:p>
            <a:pPr>
              <a:lnSpc>
                <a:spcPts val="3705"/>
              </a:lnSpc>
              <a:spcBef>
                <a:spcPct val="0"/>
              </a:spcBef>
            </a:pPr>
            <a:r>
              <a:rPr lang="en-US" sz="3399" spc="-142">
                <a:solidFill>
                  <a:srgbClr val="FFFFFF"/>
                </a:solidFill>
                <a:latin typeface="Quicksand Bold"/>
              </a:rPr>
              <a:t>- Sử dụng công cụ impacket và hash của Admin vừa lấy được , tiến hành chiếm DC01:</a:t>
            </a:r>
          </a:p>
        </p:txBody>
      </p:sp>
      <p:sp>
        <p:nvSpPr>
          <p:cNvPr name="TextBox 4" id="4"/>
          <p:cNvSpPr txBox="true"/>
          <p:nvPr/>
        </p:nvSpPr>
        <p:spPr>
          <a:xfrm rot="0">
            <a:off x="538722" y="8155931"/>
            <a:ext cx="9292379" cy="700840"/>
          </a:xfrm>
          <a:prstGeom prst="rect">
            <a:avLst/>
          </a:prstGeom>
        </p:spPr>
        <p:txBody>
          <a:bodyPr anchor="t" rtlCol="false" tIns="0" lIns="0" bIns="0" rIns="0">
            <a:spAutoFit/>
          </a:bodyPr>
          <a:lstStyle/>
          <a:p>
            <a:pPr algn="ctr">
              <a:lnSpc>
                <a:spcPts val="5489"/>
              </a:lnSpc>
              <a:spcBef>
                <a:spcPct val="0"/>
              </a:spcBef>
            </a:pPr>
            <a:r>
              <a:rPr lang="en-US" sz="5036" spc="-211">
                <a:solidFill>
                  <a:srgbClr val="FFFFFF"/>
                </a:solidFill>
                <a:latin typeface="Quicksand Bold"/>
              </a:rPr>
              <a:t>=&gt; kết quả, chiếm DC thành công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8675505" y="1825359"/>
            <a:ext cx="9253344" cy="7634009"/>
          </a:xfrm>
          <a:custGeom>
            <a:avLst/>
            <a:gdLst/>
            <a:ahLst/>
            <a:cxnLst/>
            <a:rect r="r" b="b" t="t" l="l"/>
            <a:pathLst>
              <a:path h="7634009" w="9253344">
                <a:moveTo>
                  <a:pt x="0" y="0"/>
                </a:moveTo>
                <a:lnTo>
                  <a:pt x="9253344" y="0"/>
                </a:lnTo>
                <a:lnTo>
                  <a:pt x="9253344" y="7634008"/>
                </a:lnTo>
                <a:lnTo>
                  <a:pt x="0" y="7634008"/>
                </a:lnTo>
                <a:lnTo>
                  <a:pt x="0" y="0"/>
                </a:lnTo>
                <a:close/>
              </a:path>
            </a:pathLst>
          </a:custGeom>
          <a:blipFill>
            <a:blip r:embed="rId2"/>
            <a:stretch>
              <a:fillRect l="0" t="0" r="0" b="0"/>
            </a:stretch>
          </a:blipFill>
        </p:spPr>
      </p:sp>
      <p:sp>
        <p:nvSpPr>
          <p:cNvPr name="TextBox 3" id="3"/>
          <p:cNvSpPr txBox="true"/>
          <p:nvPr/>
        </p:nvSpPr>
        <p:spPr>
          <a:xfrm rot="0">
            <a:off x="461761" y="1999068"/>
            <a:ext cx="9220991" cy="4673565"/>
          </a:xfrm>
          <a:prstGeom prst="rect">
            <a:avLst/>
          </a:prstGeom>
        </p:spPr>
        <p:txBody>
          <a:bodyPr anchor="t" rtlCol="false" tIns="0" lIns="0" bIns="0" rIns="0">
            <a:spAutoFit/>
          </a:bodyPr>
          <a:lstStyle/>
          <a:p>
            <a:pPr>
              <a:lnSpc>
                <a:spcPts val="5347"/>
              </a:lnSpc>
            </a:pPr>
            <a:r>
              <a:rPr lang="en-US" sz="3300">
                <a:solidFill>
                  <a:srgbClr val="FFFFFF"/>
                </a:solidFill>
                <a:latin typeface="Quicksand Medium"/>
              </a:rPr>
              <a:t>-Thư mục động là công nghệ do Microsoft đưa ra cung cấp một số dịch vụ: </a:t>
            </a:r>
          </a:p>
          <a:p>
            <a:pPr>
              <a:lnSpc>
                <a:spcPts val="5347"/>
              </a:lnSpc>
            </a:pPr>
            <a:r>
              <a:rPr lang="en-US" sz="3300">
                <a:solidFill>
                  <a:srgbClr val="FFFFFF"/>
                </a:solidFill>
                <a:latin typeface="Quicksand Medium"/>
              </a:rPr>
              <a:t>+     LDAP (Lightweight Directory Access Protocol),</a:t>
            </a:r>
          </a:p>
          <a:p>
            <a:pPr>
              <a:lnSpc>
                <a:spcPts val="5347"/>
              </a:lnSpc>
            </a:pPr>
            <a:r>
              <a:rPr lang="en-US" sz="3300">
                <a:solidFill>
                  <a:srgbClr val="FFFFFF"/>
                </a:solidFill>
                <a:latin typeface="Quicksand Medium"/>
              </a:rPr>
              <a:t>+     Xác thực một lần dựa trên Kerberos, </a:t>
            </a:r>
          </a:p>
          <a:p>
            <a:pPr>
              <a:lnSpc>
                <a:spcPts val="5347"/>
              </a:lnSpc>
            </a:pPr>
            <a:r>
              <a:rPr lang="en-US" sz="3300">
                <a:solidFill>
                  <a:srgbClr val="FFFFFF"/>
                </a:solidFill>
                <a:latin typeface="Quicksand Medium"/>
              </a:rPr>
              <a:t>+     Đặt tên dựa trên DNS, </a:t>
            </a:r>
          </a:p>
          <a:p>
            <a:pPr>
              <a:lnSpc>
                <a:spcPts val="5347"/>
              </a:lnSpc>
            </a:pPr>
            <a:r>
              <a:rPr lang="en-US" sz="3300">
                <a:solidFill>
                  <a:srgbClr val="FFFFFF"/>
                </a:solidFill>
                <a:latin typeface="Quicksand Medium"/>
              </a:rPr>
              <a:t>+     Quản trị mạng tập trung.</a:t>
            </a:r>
          </a:p>
        </p:txBody>
      </p:sp>
      <p:sp>
        <p:nvSpPr>
          <p:cNvPr name="TextBox 4" id="4"/>
          <p:cNvSpPr txBox="true"/>
          <p:nvPr/>
        </p:nvSpPr>
        <p:spPr>
          <a:xfrm rot="0">
            <a:off x="179574" y="66675"/>
            <a:ext cx="7162324"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FFFFFF"/>
                </a:solidFill>
                <a:latin typeface="Be Vietnam Ultra-Bold"/>
              </a:rPr>
              <a:t>2. CÁC GIAO THỨC</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489905" y="1565661"/>
            <a:ext cx="17157494" cy="7173292"/>
          </a:xfrm>
          <a:custGeom>
            <a:avLst/>
            <a:gdLst/>
            <a:ahLst/>
            <a:cxnLst/>
            <a:rect r="r" b="b" t="t" l="l"/>
            <a:pathLst>
              <a:path h="7173292" w="17157494">
                <a:moveTo>
                  <a:pt x="0" y="0"/>
                </a:moveTo>
                <a:lnTo>
                  <a:pt x="17157494" y="0"/>
                </a:lnTo>
                <a:lnTo>
                  <a:pt x="17157494" y="7173292"/>
                </a:lnTo>
                <a:lnTo>
                  <a:pt x="0" y="7173292"/>
                </a:lnTo>
                <a:lnTo>
                  <a:pt x="0" y="0"/>
                </a:lnTo>
                <a:close/>
              </a:path>
            </a:pathLst>
          </a:custGeom>
          <a:blipFill>
            <a:blip r:embed="rId2"/>
            <a:stretch>
              <a:fillRect l="0" t="0" r="0" b="0"/>
            </a:stretch>
          </a:blipFill>
        </p:spPr>
      </p:sp>
      <p:sp>
        <p:nvSpPr>
          <p:cNvPr name="TextBox 3" id="3"/>
          <p:cNvSpPr txBox="true"/>
          <p:nvPr/>
        </p:nvSpPr>
        <p:spPr>
          <a:xfrm rot="0">
            <a:off x="1004468" y="615315"/>
            <a:ext cx="9838491" cy="591511"/>
          </a:xfrm>
          <a:prstGeom prst="rect">
            <a:avLst/>
          </a:prstGeom>
        </p:spPr>
        <p:txBody>
          <a:bodyPr anchor="t" rtlCol="false" tIns="0" lIns="0" bIns="0" rIns="0">
            <a:spAutoFit/>
          </a:bodyPr>
          <a:lstStyle/>
          <a:p>
            <a:pPr algn="ctr">
              <a:lnSpc>
                <a:spcPts val="4534"/>
              </a:lnSpc>
              <a:spcBef>
                <a:spcPct val="0"/>
              </a:spcBef>
            </a:pPr>
            <a:r>
              <a:rPr lang="en-US" sz="4159" spc="-174">
                <a:solidFill>
                  <a:srgbClr val="FFFFFF"/>
                </a:solidFill>
                <a:latin typeface="Quicksand Bold"/>
              </a:rPr>
              <a:t>Quy trình kiểm thử Active Directory chung.</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6C892"/>
        </a:solidFill>
      </p:bgPr>
    </p:bg>
    <p:spTree>
      <p:nvGrpSpPr>
        <p:cNvPr id="1" name=""/>
        <p:cNvGrpSpPr/>
        <p:nvPr/>
      </p:nvGrpSpPr>
      <p:grpSpPr>
        <a:xfrm>
          <a:off x="0" y="0"/>
          <a:ext cx="0" cy="0"/>
          <a:chOff x="0" y="0"/>
          <a:chExt cx="0" cy="0"/>
        </a:xfrm>
      </p:grpSpPr>
      <p:sp>
        <p:nvSpPr>
          <p:cNvPr name="TextBox 2" id="2"/>
          <p:cNvSpPr txBox="true"/>
          <p:nvPr/>
        </p:nvSpPr>
        <p:spPr>
          <a:xfrm rot="0">
            <a:off x="637725" y="1085850"/>
            <a:ext cx="6305550" cy="708443"/>
          </a:xfrm>
          <a:prstGeom prst="rect">
            <a:avLst/>
          </a:prstGeom>
        </p:spPr>
        <p:txBody>
          <a:bodyPr anchor="t" rtlCol="false" tIns="0" lIns="0" bIns="0" rIns="0">
            <a:spAutoFit/>
          </a:bodyPr>
          <a:lstStyle/>
          <a:p>
            <a:pPr algn="ctr">
              <a:lnSpc>
                <a:spcPts val="5482"/>
              </a:lnSpc>
              <a:spcBef>
                <a:spcPct val="0"/>
              </a:spcBef>
            </a:pPr>
            <a:r>
              <a:rPr lang="en-US" sz="5029" spc="-211">
                <a:solidFill>
                  <a:srgbClr val="FFFFFF"/>
                </a:solidFill>
                <a:latin typeface="Quicksand Bold"/>
              </a:rPr>
              <a:t> Kết luận và biện pháp</a:t>
            </a:r>
          </a:p>
        </p:txBody>
      </p:sp>
      <p:sp>
        <p:nvSpPr>
          <p:cNvPr name="TextBox 3" id="3"/>
          <p:cNvSpPr txBox="true"/>
          <p:nvPr/>
        </p:nvSpPr>
        <p:spPr>
          <a:xfrm rot="0">
            <a:off x="637725" y="2530507"/>
            <a:ext cx="13121517" cy="4950709"/>
          </a:xfrm>
          <a:prstGeom prst="rect">
            <a:avLst/>
          </a:prstGeom>
        </p:spPr>
        <p:txBody>
          <a:bodyPr anchor="t" rtlCol="false" tIns="0" lIns="0" bIns="0" rIns="0">
            <a:spAutoFit/>
          </a:bodyPr>
          <a:lstStyle/>
          <a:p>
            <a:pPr marL="782428" indent="-391214" lvl="1">
              <a:lnSpc>
                <a:spcPts val="3950"/>
              </a:lnSpc>
              <a:buFont typeface="Arial"/>
              <a:buChar char="•"/>
            </a:pPr>
            <a:r>
              <a:rPr lang="en-US" sz="3624" spc="-152">
                <a:solidFill>
                  <a:srgbClr val="FFFFFF"/>
                </a:solidFill>
                <a:latin typeface="Quicksand Bold"/>
              </a:rPr>
              <a:t>Bảo vệ các trang web , dịch vụ công khai thuộc máy chủ nằm trong dịch vụ Active Directory</a:t>
            </a:r>
          </a:p>
          <a:p>
            <a:pPr marL="782428" indent="-391214" lvl="1">
              <a:lnSpc>
                <a:spcPts val="3950"/>
              </a:lnSpc>
              <a:buFont typeface="Arial"/>
              <a:buChar char="•"/>
            </a:pPr>
            <a:r>
              <a:rPr lang="en-US" sz="3624" spc="-152">
                <a:solidFill>
                  <a:srgbClr val="FFFFFF"/>
                </a:solidFill>
                <a:latin typeface="Quicksand Bold"/>
              </a:rPr>
              <a:t>Thường xuyên cập nhật các lỗ hổng bảo mật mới từ các máy chủ dịch vụ</a:t>
            </a:r>
          </a:p>
          <a:p>
            <a:pPr marL="782428" indent="-391214" lvl="1">
              <a:lnSpc>
                <a:spcPts val="3950"/>
              </a:lnSpc>
              <a:buFont typeface="Arial"/>
              <a:buChar char="•"/>
            </a:pPr>
            <a:r>
              <a:rPr lang="en-US" sz="3624" spc="-152">
                <a:solidFill>
                  <a:srgbClr val="FFFFFF"/>
                </a:solidFill>
                <a:latin typeface="Quicksand Bold"/>
              </a:rPr>
              <a:t>Hạn chế việc sử dụng ủy quyền không cần thiết</a:t>
            </a:r>
          </a:p>
          <a:p>
            <a:pPr marL="782428" indent="-391214" lvl="1">
              <a:lnSpc>
                <a:spcPts val="3950"/>
              </a:lnSpc>
              <a:buFont typeface="Arial"/>
              <a:buChar char="•"/>
            </a:pPr>
            <a:r>
              <a:rPr lang="en-US" sz="3624" spc="-152">
                <a:solidFill>
                  <a:srgbClr val="FFFFFF"/>
                </a:solidFill>
                <a:latin typeface="Quicksand Bold"/>
              </a:rPr>
              <a:t>Sử dụng chính sách mật khẩu mạnh đối với người dùng trong domain</a:t>
            </a:r>
          </a:p>
          <a:p>
            <a:pPr marL="782428" indent="-391214" lvl="1">
              <a:lnSpc>
                <a:spcPts val="3950"/>
              </a:lnSpc>
              <a:buFont typeface="Arial"/>
              <a:buChar char="•"/>
            </a:pPr>
            <a:r>
              <a:rPr lang="en-US" sz="3624" spc="-152">
                <a:solidFill>
                  <a:srgbClr val="FFFFFF"/>
                </a:solidFill>
                <a:latin typeface="Quicksand Bold"/>
              </a:rPr>
              <a:t>Sử dụng các biện pháp để ngăn chặn phishing</a:t>
            </a:r>
          </a:p>
          <a:p>
            <a:pPr marL="782428" indent="-391214" lvl="1">
              <a:lnSpc>
                <a:spcPts val="3950"/>
              </a:lnSpc>
              <a:buFont typeface="Arial"/>
              <a:buChar char="•"/>
            </a:pPr>
            <a:r>
              <a:rPr lang="en-US" sz="3624" spc="-152">
                <a:solidFill>
                  <a:srgbClr val="FFFFFF"/>
                </a:solidFill>
                <a:latin typeface="Quicksand Bold"/>
              </a:rPr>
              <a:t>Giám sát và đưa ra cảnh báo sớm đối với các cuộc tấn công vét cạn.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4299630" y="3852400"/>
            <a:ext cx="9688741" cy="6434600"/>
          </a:xfrm>
          <a:custGeom>
            <a:avLst/>
            <a:gdLst/>
            <a:ahLst/>
            <a:cxnLst/>
            <a:rect r="r" b="b" t="t" l="l"/>
            <a:pathLst>
              <a:path h="6434600" w="9688741">
                <a:moveTo>
                  <a:pt x="0" y="0"/>
                </a:moveTo>
                <a:lnTo>
                  <a:pt x="9688740" y="0"/>
                </a:lnTo>
                <a:lnTo>
                  <a:pt x="9688740" y="6434600"/>
                </a:lnTo>
                <a:lnTo>
                  <a:pt x="0" y="6434600"/>
                </a:lnTo>
                <a:lnTo>
                  <a:pt x="0" y="0"/>
                </a:lnTo>
                <a:close/>
              </a:path>
            </a:pathLst>
          </a:custGeom>
          <a:blipFill>
            <a:blip r:embed="rId2"/>
            <a:stretch>
              <a:fillRect l="0" t="-1374" r="0" b="-1374"/>
            </a:stretch>
          </a:blipFill>
        </p:spPr>
      </p:sp>
      <p:sp>
        <p:nvSpPr>
          <p:cNvPr name="TextBox 3" id="3"/>
          <p:cNvSpPr txBox="true"/>
          <p:nvPr/>
        </p:nvSpPr>
        <p:spPr>
          <a:xfrm rot="0">
            <a:off x="154046" y="144780"/>
            <a:ext cx="13798806" cy="883920"/>
          </a:xfrm>
          <a:prstGeom prst="rect">
            <a:avLst/>
          </a:prstGeom>
        </p:spPr>
        <p:txBody>
          <a:bodyPr anchor="t" rtlCol="false" tIns="0" lIns="0" bIns="0" rIns="0">
            <a:spAutoFit/>
          </a:bodyPr>
          <a:lstStyle/>
          <a:p>
            <a:pPr marL="0" indent="0" lvl="0">
              <a:lnSpc>
                <a:spcPts val="6839"/>
              </a:lnSpc>
            </a:pPr>
            <a:r>
              <a:rPr lang="en-US" sz="6000" spc="-252">
                <a:solidFill>
                  <a:srgbClr val="FFFFFF"/>
                </a:solidFill>
                <a:latin typeface="Quicksand"/>
              </a:rPr>
              <a:t>a, Cơ chế xác thực kerberos</a:t>
            </a:r>
          </a:p>
        </p:txBody>
      </p:sp>
      <p:sp>
        <p:nvSpPr>
          <p:cNvPr name="TextBox 4" id="4"/>
          <p:cNvSpPr txBox="true"/>
          <p:nvPr/>
        </p:nvSpPr>
        <p:spPr>
          <a:xfrm rot="0">
            <a:off x="154046" y="1178775"/>
            <a:ext cx="17415937" cy="2402205"/>
          </a:xfrm>
          <a:prstGeom prst="rect">
            <a:avLst/>
          </a:prstGeom>
        </p:spPr>
        <p:txBody>
          <a:bodyPr anchor="t" rtlCol="false" tIns="0" lIns="0" bIns="0" rIns="0">
            <a:spAutoFit/>
          </a:bodyPr>
          <a:lstStyle/>
          <a:p>
            <a:pPr>
              <a:lnSpc>
                <a:spcPts val="4860"/>
              </a:lnSpc>
            </a:pPr>
            <a:r>
              <a:rPr lang="en-US" sz="3000">
                <a:solidFill>
                  <a:srgbClr val="FFFFFF"/>
                </a:solidFill>
                <a:latin typeface="Quicksand Medium"/>
              </a:rPr>
              <a:t>-Cơ chế xác thực Kerberos sử dụng giao thức xác thực mạng máy tính cho phép các máy xác định định danh của mình qua mạng không an toàn một cách đảm bảo. Nó được phát triển bởi Massachusetts Institute of Technology (MIT) và đã trở thành một phần của các phiên bản Windows từ Windows 2000 trở đi.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18717" y="1324970"/>
            <a:ext cx="17751410" cy="6059804"/>
          </a:xfrm>
          <a:prstGeom prst="rect">
            <a:avLst/>
          </a:prstGeom>
        </p:spPr>
        <p:txBody>
          <a:bodyPr anchor="t" rtlCol="false" tIns="0" lIns="0" bIns="0" rIns="0">
            <a:spAutoFit/>
          </a:bodyPr>
          <a:lstStyle/>
          <a:p>
            <a:pPr>
              <a:lnSpc>
                <a:spcPts val="4860"/>
              </a:lnSpc>
            </a:pPr>
            <a:r>
              <a:rPr lang="en-US" sz="3000">
                <a:solidFill>
                  <a:srgbClr val="3139A8"/>
                </a:solidFill>
                <a:latin typeface="Quicksand Medium"/>
              </a:rPr>
              <a:t>-Giao thức mức ứng dụng dùng cổng 389 cho truy vấn và thay đổi dữ liệu sử dụng dịch vụ thư mục mạng trên TCP/IP. </a:t>
            </a:r>
          </a:p>
          <a:p>
            <a:pPr>
              <a:lnSpc>
                <a:spcPts val="4860"/>
              </a:lnSpc>
            </a:pPr>
            <a:r>
              <a:rPr lang="en-US" sz="3000">
                <a:solidFill>
                  <a:srgbClr val="3139A8"/>
                </a:solidFill>
                <a:latin typeface="Quicksand Medium"/>
              </a:rPr>
              <a:t>-Các đối tượng trong thư mục được tổ chức theo giới hạn của cơ quan hay địa lý. </a:t>
            </a:r>
          </a:p>
          <a:p>
            <a:pPr>
              <a:lnSpc>
                <a:spcPts val="4860"/>
              </a:lnSpc>
            </a:pPr>
            <a:r>
              <a:rPr lang="en-US" sz="3000">
                <a:solidFill>
                  <a:srgbClr val="3139A8"/>
                </a:solidFill>
                <a:latin typeface="Quicksand Medium"/>
              </a:rPr>
              <a:t>-Thư mục LDAP được tổ chức theo một kiến trúc cây đơn giản gồm:</a:t>
            </a:r>
          </a:p>
          <a:p>
            <a:pPr>
              <a:lnSpc>
                <a:spcPts val="4860"/>
              </a:lnSpc>
            </a:pPr>
            <a:r>
              <a:rPr lang="en-US" sz="3000">
                <a:solidFill>
                  <a:srgbClr val="3139A8"/>
                </a:solidFill>
                <a:latin typeface="Quicksand Medium"/>
              </a:rPr>
              <a:t>+      Thư mục gốc, </a:t>
            </a:r>
          </a:p>
          <a:p>
            <a:pPr>
              <a:lnSpc>
                <a:spcPts val="4860"/>
              </a:lnSpc>
            </a:pPr>
            <a:r>
              <a:rPr lang="en-US" sz="3000">
                <a:solidFill>
                  <a:srgbClr val="3139A8"/>
                </a:solidFill>
                <a:latin typeface="Quicksand Medium"/>
              </a:rPr>
              <a:t>+     Country, </a:t>
            </a:r>
          </a:p>
          <a:p>
            <a:pPr>
              <a:lnSpc>
                <a:spcPts val="4860"/>
              </a:lnSpc>
            </a:pPr>
            <a:r>
              <a:rPr lang="en-US" sz="3000">
                <a:solidFill>
                  <a:srgbClr val="3139A8"/>
                </a:solidFill>
                <a:latin typeface="Quicksand Medium"/>
              </a:rPr>
              <a:t>+     Organizations, </a:t>
            </a:r>
          </a:p>
          <a:p>
            <a:pPr>
              <a:lnSpc>
                <a:spcPts val="4860"/>
              </a:lnSpc>
            </a:pPr>
            <a:r>
              <a:rPr lang="en-US" sz="3000">
                <a:solidFill>
                  <a:srgbClr val="3139A8"/>
                </a:solidFill>
                <a:latin typeface="Quicksand Medium"/>
              </a:rPr>
              <a:t>+     Organizational units, </a:t>
            </a:r>
          </a:p>
          <a:p>
            <a:pPr>
              <a:lnSpc>
                <a:spcPts val="4860"/>
              </a:lnSpc>
            </a:pPr>
            <a:r>
              <a:rPr lang="en-US" sz="3000">
                <a:solidFill>
                  <a:srgbClr val="3139A8"/>
                </a:solidFill>
                <a:latin typeface="Quicksand Medium"/>
              </a:rPr>
              <a:t>+     Individuals</a:t>
            </a:r>
          </a:p>
          <a:p>
            <a:pPr>
              <a:lnSpc>
                <a:spcPts val="4860"/>
              </a:lnSpc>
            </a:pPr>
          </a:p>
        </p:txBody>
      </p:sp>
      <p:sp>
        <p:nvSpPr>
          <p:cNvPr name="Freeform 3" id="3"/>
          <p:cNvSpPr/>
          <p:nvPr/>
        </p:nvSpPr>
        <p:spPr>
          <a:xfrm flipH="false" flipV="false" rot="0">
            <a:off x="6240720" y="4014545"/>
            <a:ext cx="12324172" cy="6432617"/>
          </a:xfrm>
          <a:custGeom>
            <a:avLst/>
            <a:gdLst/>
            <a:ahLst/>
            <a:cxnLst/>
            <a:rect r="r" b="b" t="t" l="l"/>
            <a:pathLst>
              <a:path h="6432617" w="12324172">
                <a:moveTo>
                  <a:pt x="0" y="0"/>
                </a:moveTo>
                <a:lnTo>
                  <a:pt x="12324172" y="0"/>
                </a:lnTo>
                <a:lnTo>
                  <a:pt x="12324172" y="6432617"/>
                </a:lnTo>
                <a:lnTo>
                  <a:pt x="0" y="6432617"/>
                </a:lnTo>
                <a:lnTo>
                  <a:pt x="0" y="0"/>
                </a:lnTo>
                <a:close/>
              </a:path>
            </a:pathLst>
          </a:custGeom>
          <a:blipFill>
            <a:blip r:embed="rId2"/>
            <a:stretch>
              <a:fillRect l="0" t="0" r="0" b="0"/>
            </a:stretch>
          </a:blipFill>
        </p:spPr>
      </p:sp>
      <p:sp>
        <p:nvSpPr>
          <p:cNvPr name="TextBox 4" id="4"/>
          <p:cNvSpPr txBox="true"/>
          <p:nvPr/>
        </p:nvSpPr>
        <p:spPr>
          <a:xfrm rot="0">
            <a:off x="0" y="280332"/>
            <a:ext cx="16338340" cy="855345"/>
          </a:xfrm>
          <a:prstGeom prst="rect">
            <a:avLst/>
          </a:prstGeom>
        </p:spPr>
        <p:txBody>
          <a:bodyPr anchor="t" rtlCol="false" tIns="0" lIns="0" bIns="0" rIns="0">
            <a:spAutoFit/>
          </a:bodyPr>
          <a:lstStyle/>
          <a:p>
            <a:pPr algn="ctr">
              <a:lnSpc>
                <a:spcPts val="6540"/>
              </a:lnSpc>
              <a:spcBef>
                <a:spcPct val="0"/>
              </a:spcBef>
            </a:pPr>
            <a:r>
              <a:rPr lang="en-US" sz="6000" spc="-252">
                <a:solidFill>
                  <a:srgbClr val="3139A8"/>
                </a:solidFill>
                <a:latin typeface="Quicksand Bold"/>
              </a:rPr>
              <a:t>b) Giao thức truy nhập thư mục đơn giản – LDAP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100733" y="951304"/>
            <a:ext cx="8300866" cy="8500726"/>
          </a:xfrm>
          <a:custGeom>
            <a:avLst/>
            <a:gdLst/>
            <a:ahLst/>
            <a:cxnLst/>
            <a:rect r="r" b="b" t="t" l="l"/>
            <a:pathLst>
              <a:path h="8500726" w="8300866">
                <a:moveTo>
                  <a:pt x="0" y="0"/>
                </a:moveTo>
                <a:lnTo>
                  <a:pt x="8300866" y="0"/>
                </a:lnTo>
                <a:lnTo>
                  <a:pt x="8300866" y="8500726"/>
                </a:lnTo>
                <a:lnTo>
                  <a:pt x="0" y="8500726"/>
                </a:lnTo>
                <a:lnTo>
                  <a:pt x="0" y="0"/>
                </a:lnTo>
                <a:close/>
              </a:path>
            </a:pathLst>
          </a:custGeom>
          <a:blipFill>
            <a:blip r:embed="rId2"/>
            <a:stretch>
              <a:fillRect l="0" t="0" r="0" b="0"/>
            </a:stretch>
          </a:blipFill>
        </p:spPr>
      </p:sp>
      <p:sp>
        <p:nvSpPr>
          <p:cNvPr name="TextBox 6" id="6"/>
          <p:cNvSpPr txBox="true"/>
          <p:nvPr/>
        </p:nvSpPr>
        <p:spPr>
          <a:xfrm rot="0">
            <a:off x="205227" y="38100"/>
            <a:ext cx="8411588"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3. UỶ QUYỀN TRONG ACTIVE DIRECTORY</a:t>
            </a:r>
          </a:p>
        </p:txBody>
      </p:sp>
      <p:sp>
        <p:nvSpPr>
          <p:cNvPr name="TextBox 7" id="7"/>
          <p:cNvSpPr txBox="true"/>
          <p:nvPr/>
        </p:nvSpPr>
        <p:spPr>
          <a:xfrm rot="0">
            <a:off x="276146" y="2342087"/>
            <a:ext cx="8340670" cy="6663508"/>
          </a:xfrm>
          <a:prstGeom prst="rect">
            <a:avLst/>
          </a:prstGeom>
        </p:spPr>
        <p:txBody>
          <a:bodyPr anchor="t" rtlCol="false" tIns="0" lIns="0" bIns="0" rIns="0">
            <a:spAutoFit/>
          </a:bodyPr>
          <a:lstStyle/>
          <a:p>
            <a:pPr>
              <a:lnSpc>
                <a:spcPts val="5354"/>
              </a:lnSpc>
            </a:pPr>
            <a:r>
              <a:rPr lang="en-US" sz="3305">
                <a:solidFill>
                  <a:srgbClr val="FFFFFF"/>
                </a:solidFill>
                <a:latin typeface="Quicksand Medium"/>
              </a:rPr>
              <a:t>-Unconstrained Delegation (ủy quyền) là sự cho phép 1 tài khoản hoặc một máy tính trong domain có thuộc tính Delegate được tùy chọn để ủy quyền máy tính khác truy cập tài nguyên trong mạ ng. Trong Active Directory, nếu một máy tính được tùy chọn “Trust This user/computer for delegation to any service”, nó có thể thay mặt các máy tính khác truy cập dịch vụ.</a:t>
            </a:r>
          </a:p>
          <a:p>
            <a:pPr>
              <a:lnSpc>
                <a:spcPts val="535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1073785" y="-453881"/>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092686" y="715387"/>
            <a:ext cx="8195314" cy="8856226"/>
          </a:xfrm>
          <a:custGeom>
            <a:avLst/>
            <a:gdLst/>
            <a:ahLst/>
            <a:cxnLst/>
            <a:rect r="r" b="b" t="t" l="l"/>
            <a:pathLst>
              <a:path h="8856226" w="8195314">
                <a:moveTo>
                  <a:pt x="0" y="0"/>
                </a:moveTo>
                <a:lnTo>
                  <a:pt x="8195314" y="0"/>
                </a:lnTo>
                <a:lnTo>
                  <a:pt x="8195314" y="8856226"/>
                </a:lnTo>
                <a:lnTo>
                  <a:pt x="0" y="8856226"/>
                </a:lnTo>
                <a:lnTo>
                  <a:pt x="0" y="0"/>
                </a:lnTo>
                <a:close/>
              </a:path>
            </a:pathLst>
          </a:custGeom>
          <a:blipFill>
            <a:blip r:embed="rId2"/>
            <a:stretch>
              <a:fillRect l="0" t="0" r="0" b="0"/>
            </a:stretch>
          </a:blipFill>
        </p:spPr>
      </p:sp>
      <p:sp>
        <p:nvSpPr>
          <p:cNvPr name="TextBox 6" id="6"/>
          <p:cNvSpPr txBox="true"/>
          <p:nvPr/>
        </p:nvSpPr>
        <p:spPr>
          <a:xfrm rot="0">
            <a:off x="346647" y="410786"/>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4. PRINTER BUG</a:t>
            </a:r>
          </a:p>
        </p:txBody>
      </p:sp>
      <p:sp>
        <p:nvSpPr>
          <p:cNvPr name="TextBox 7" id="7"/>
          <p:cNvSpPr txBox="true"/>
          <p:nvPr/>
        </p:nvSpPr>
        <p:spPr>
          <a:xfrm rot="0">
            <a:off x="346647" y="1379320"/>
            <a:ext cx="9746039" cy="6059805"/>
          </a:xfrm>
          <a:prstGeom prst="rect">
            <a:avLst/>
          </a:prstGeom>
        </p:spPr>
        <p:txBody>
          <a:bodyPr anchor="t" rtlCol="false" tIns="0" lIns="0" bIns="0" rIns="0">
            <a:spAutoFit/>
          </a:bodyPr>
          <a:lstStyle/>
          <a:p>
            <a:pPr>
              <a:lnSpc>
                <a:spcPts val="4860"/>
              </a:lnSpc>
            </a:pPr>
            <a:r>
              <a:rPr lang="en-US" sz="3000">
                <a:solidFill>
                  <a:srgbClr val="FFFFFF"/>
                </a:solidFill>
                <a:latin typeface="Quicksand Medium"/>
              </a:rPr>
              <a:t>Printer Bug được coi là một cấu hình bị lạm dụng bởi các đối thủ có trong Giao thức từ xa của hệ thống in Windows (MS-RPRN), trong đó kẻ tấn công có tài khoản người dùng miền có thể sử dụng phương pháp MS-RPRN RpcRemoteFindFirstPrinterChangeNotification để buộc bất kỳ máy nào đang chạy dịch vụ bộ đệm phải xác thực với máy do kẻ tấn công kiểm soát (có ủy quyền không bị ràng buộc) thông qua Kerberos hoặc NTLM.</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67410" y="66675"/>
            <a:ext cx="8976590"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5. SPOOLSAMPLE.EXE</a:t>
            </a:r>
          </a:p>
        </p:txBody>
      </p:sp>
      <p:sp>
        <p:nvSpPr>
          <p:cNvPr name="TextBox 3" id="3"/>
          <p:cNvSpPr txBox="true"/>
          <p:nvPr/>
        </p:nvSpPr>
        <p:spPr>
          <a:xfrm rot="0">
            <a:off x="271116" y="1256538"/>
            <a:ext cx="16698027" cy="2572512"/>
          </a:xfrm>
          <a:prstGeom prst="rect">
            <a:avLst/>
          </a:prstGeom>
        </p:spPr>
        <p:txBody>
          <a:bodyPr anchor="t" rtlCol="false" tIns="0" lIns="0" bIns="0" rIns="0">
            <a:spAutoFit/>
          </a:bodyPr>
          <a:lstStyle/>
          <a:p>
            <a:pPr>
              <a:lnSpc>
                <a:spcPts val="5184"/>
              </a:lnSpc>
            </a:pPr>
            <a:r>
              <a:rPr lang="en-US" sz="3200">
                <a:solidFill>
                  <a:srgbClr val="3139A8"/>
                </a:solidFill>
                <a:latin typeface="Quicksand Bold"/>
              </a:rPr>
              <a:t>-spoolsample.exe là một tệp thực thi được bao gồm trong Windows Server và Windows 10/11. Nó là một phần của công cụ Spoolsample được sử dụng để kiểm tra hoạt động của hệ thống in ấn và xác định các vấn đề tiềm ẩn.</a:t>
            </a:r>
          </a:p>
          <a:p>
            <a:pPr>
              <a:lnSpc>
                <a:spcPts val="5184"/>
              </a:lnSpc>
            </a:pPr>
          </a:p>
        </p:txBody>
      </p:sp>
      <p:sp>
        <p:nvSpPr>
          <p:cNvPr name="TextBox 4" id="4"/>
          <p:cNvSpPr txBox="true"/>
          <p:nvPr/>
        </p:nvSpPr>
        <p:spPr>
          <a:xfrm rot="0">
            <a:off x="271116" y="3575437"/>
            <a:ext cx="16801732" cy="952373"/>
          </a:xfrm>
          <a:prstGeom prst="rect">
            <a:avLst/>
          </a:prstGeom>
        </p:spPr>
        <p:txBody>
          <a:bodyPr anchor="t" rtlCol="false" tIns="0" lIns="0" bIns="0" rIns="0">
            <a:spAutoFit/>
          </a:bodyPr>
          <a:lstStyle/>
          <a:p>
            <a:pPr>
              <a:lnSpc>
                <a:spcPts val="3705"/>
              </a:lnSpc>
              <a:spcBef>
                <a:spcPct val="0"/>
              </a:spcBef>
            </a:pPr>
            <a:r>
              <a:rPr lang="en-US" sz="3399" spc="-142">
                <a:solidFill>
                  <a:srgbClr val="3139A8"/>
                </a:solidFill>
                <a:latin typeface="Quicksand Bold"/>
              </a:rPr>
              <a:t>- Spoolsample.exe cũng có thể được sử dụng để thực thi các lệnh Spoolsample cụ thể, chẳng hạn như:</a:t>
            </a:r>
          </a:p>
        </p:txBody>
      </p:sp>
      <p:grpSp>
        <p:nvGrpSpPr>
          <p:cNvPr name="Group 5" id="5"/>
          <p:cNvGrpSpPr/>
          <p:nvPr/>
        </p:nvGrpSpPr>
        <p:grpSpPr>
          <a:xfrm rot="0">
            <a:off x="271116" y="4842135"/>
            <a:ext cx="6774199" cy="2058162"/>
            <a:chOff x="0" y="0"/>
            <a:chExt cx="9032266" cy="2744216"/>
          </a:xfrm>
        </p:grpSpPr>
        <p:sp>
          <p:nvSpPr>
            <p:cNvPr name="TextBox 6" id="6"/>
            <p:cNvSpPr txBox="true"/>
            <p:nvPr/>
          </p:nvSpPr>
          <p:spPr>
            <a:xfrm rot="0">
              <a:off x="0" y="1078780"/>
              <a:ext cx="7735845" cy="615230"/>
            </a:xfrm>
            <a:prstGeom prst="rect">
              <a:avLst/>
            </a:prstGeom>
          </p:spPr>
          <p:txBody>
            <a:bodyPr anchor="t" rtlCol="false" tIns="0" lIns="0" bIns="0" rIns="0">
              <a:spAutoFit/>
            </a:bodyPr>
            <a:lstStyle/>
            <a:p>
              <a:pPr algn="ctr">
                <a:lnSpc>
                  <a:spcPts val="3487"/>
                </a:lnSpc>
                <a:spcBef>
                  <a:spcPct val="0"/>
                </a:spcBef>
              </a:pPr>
              <a:r>
                <a:rPr lang="en-US" sz="3199" spc="-134">
                  <a:solidFill>
                    <a:srgbClr val="3139A8"/>
                  </a:solidFill>
                  <a:latin typeface="Quicksand Bold"/>
                </a:rPr>
                <a:t>Kiểm tra trạng thái máy in</a:t>
              </a:r>
            </a:p>
          </p:txBody>
        </p:sp>
        <p:sp>
          <p:nvSpPr>
            <p:cNvPr name="TextBox 7" id="7"/>
            <p:cNvSpPr txBox="true"/>
            <p:nvPr/>
          </p:nvSpPr>
          <p:spPr>
            <a:xfrm rot="0">
              <a:off x="0" y="28575"/>
              <a:ext cx="9032266" cy="615230"/>
            </a:xfrm>
            <a:prstGeom prst="rect">
              <a:avLst/>
            </a:prstGeom>
          </p:spPr>
          <p:txBody>
            <a:bodyPr anchor="t" rtlCol="false" tIns="0" lIns="0" bIns="0" rIns="0">
              <a:spAutoFit/>
            </a:bodyPr>
            <a:lstStyle/>
            <a:p>
              <a:pPr algn="ctr">
                <a:lnSpc>
                  <a:spcPts val="3487"/>
                </a:lnSpc>
                <a:spcBef>
                  <a:spcPct val="0"/>
                </a:spcBef>
              </a:pPr>
              <a:r>
                <a:rPr lang="en-US" sz="3199" spc="-134">
                  <a:solidFill>
                    <a:srgbClr val="3139A8"/>
                  </a:solidFill>
                  <a:latin typeface="Quicksand Bold"/>
                </a:rPr>
                <a:t>Gửi các công việc in thử nghiệm</a:t>
              </a:r>
            </a:p>
          </p:txBody>
        </p:sp>
        <p:sp>
          <p:nvSpPr>
            <p:cNvPr name="TextBox 8" id="8"/>
            <p:cNvSpPr txBox="true"/>
            <p:nvPr/>
          </p:nvSpPr>
          <p:spPr>
            <a:xfrm rot="0">
              <a:off x="0" y="2128985"/>
              <a:ext cx="6355802" cy="615230"/>
            </a:xfrm>
            <a:prstGeom prst="rect">
              <a:avLst/>
            </a:prstGeom>
          </p:spPr>
          <p:txBody>
            <a:bodyPr anchor="t" rtlCol="false" tIns="0" lIns="0" bIns="0" rIns="0">
              <a:spAutoFit/>
            </a:bodyPr>
            <a:lstStyle/>
            <a:p>
              <a:pPr algn="ctr">
                <a:lnSpc>
                  <a:spcPts val="3487"/>
                </a:lnSpc>
                <a:spcBef>
                  <a:spcPct val="0"/>
                </a:spcBef>
              </a:pPr>
              <a:r>
                <a:rPr lang="en-US" sz="3199" spc="-134">
                  <a:solidFill>
                    <a:srgbClr val="3139A8"/>
                  </a:solidFill>
                  <a:latin typeface="Quicksand Bold"/>
                </a:rPr>
                <a:t>Khắc phục sự cố in ấn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919864" y="2199608"/>
            <a:ext cx="7651131" cy="5887784"/>
          </a:xfrm>
          <a:custGeom>
            <a:avLst/>
            <a:gdLst/>
            <a:ahLst/>
            <a:cxnLst/>
            <a:rect r="r" b="b" t="t" l="l"/>
            <a:pathLst>
              <a:path h="5887784" w="7651131">
                <a:moveTo>
                  <a:pt x="0" y="0"/>
                </a:moveTo>
                <a:lnTo>
                  <a:pt x="7651131" y="0"/>
                </a:lnTo>
                <a:lnTo>
                  <a:pt x="7651131" y="5887784"/>
                </a:lnTo>
                <a:lnTo>
                  <a:pt x="0" y="5887784"/>
                </a:lnTo>
                <a:lnTo>
                  <a:pt x="0" y="0"/>
                </a:lnTo>
                <a:close/>
              </a:path>
            </a:pathLst>
          </a:custGeom>
          <a:blipFill>
            <a:blip r:embed="rId2"/>
            <a:stretch>
              <a:fillRect l="0" t="0" r="0" b="0"/>
            </a:stretch>
          </a:blipFill>
        </p:spPr>
      </p:sp>
      <p:sp>
        <p:nvSpPr>
          <p:cNvPr name="TextBox 6" id="6"/>
          <p:cNvSpPr txBox="true"/>
          <p:nvPr/>
        </p:nvSpPr>
        <p:spPr>
          <a:xfrm rot="0">
            <a:off x="179574" y="137922"/>
            <a:ext cx="9144000" cy="1819656"/>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6. CÁC CÔNG CỤ VÀ QUY TRÌNH</a:t>
            </a:r>
          </a:p>
        </p:txBody>
      </p:sp>
      <p:sp>
        <p:nvSpPr>
          <p:cNvPr name="TextBox 7" id="7"/>
          <p:cNvSpPr txBox="true"/>
          <p:nvPr/>
        </p:nvSpPr>
        <p:spPr>
          <a:xfrm rot="0">
            <a:off x="86390" y="2169160"/>
            <a:ext cx="7998940" cy="727277"/>
          </a:xfrm>
          <a:prstGeom prst="rect">
            <a:avLst/>
          </a:prstGeom>
        </p:spPr>
        <p:txBody>
          <a:bodyPr anchor="t" rtlCol="false" tIns="0" lIns="0" bIns="0" rIns="0">
            <a:spAutoFit/>
          </a:bodyPr>
          <a:lstStyle/>
          <a:p>
            <a:pPr algn="ctr">
              <a:lnSpc>
                <a:spcPts val="5612"/>
              </a:lnSpc>
              <a:spcBef>
                <a:spcPct val="0"/>
              </a:spcBef>
            </a:pPr>
            <a:r>
              <a:rPr lang="en-US" sz="5149" spc="-216">
                <a:solidFill>
                  <a:srgbClr val="FFFFFF"/>
                </a:solidFill>
                <a:latin typeface="Quicksand Bold"/>
              </a:rPr>
              <a:t>a, </a:t>
            </a:r>
            <a:r>
              <a:rPr lang="en-US" sz="5149" spc="-216">
                <a:solidFill>
                  <a:srgbClr val="FFFFFF"/>
                </a:solidFill>
                <a:latin typeface="Quicksand Bold"/>
              </a:rPr>
              <a:t>Sharphound – Bloohound</a:t>
            </a:r>
          </a:p>
        </p:txBody>
      </p:sp>
      <p:sp>
        <p:nvSpPr>
          <p:cNvPr name="TextBox 8" id="8"/>
          <p:cNvSpPr txBox="true"/>
          <p:nvPr/>
        </p:nvSpPr>
        <p:spPr>
          <a:xfrm rot="0">
            <a:off x="179574" y="3225707"/>
            <a:ext cx="10274705" cy="2206879"/>
          </a:xfrm>
          <a:prstGeom prst="rect">
            <a:avLst/>
          </a:prstGeom>
        </p:spPr>
        <p:txBody>
          <a:bodyPr anchor="t" rtlCol="false" tIns="0" lIns="0" bIns="0" rIns="0">
            <a:spAutoFit/>
          </a:bodyPr>
          <a:lstStyle/>
          <a:p>
            <a:pPr>
              <a:lnSpc>
                <a:spcPts val="3487"/>
              </a:lnSpc>
              <a:spcBef>
                <a:spcPct val="0"/>
              </a:spcBef>
            </a:pPr>
            <a:r>
              <a:rPr lang="en-US" sz="3199" spc="-134">
                <a:solidFill>
                  <a:srgbClr val="FFFFFF"/>
                </a:solidFill>
                <a:latin typeface="Quicksand Bold"/>
              </a:rPr>
              <a:t>- SharpHound là công cụ thu thập dữ liệu chính thức cho BloodHound. Nó được viết bằng C# và sử dụng các hàm Windows API gốc cũng như các hàm không gian tên LDAP để thu thập dữ liệu từ bộ điều khiển miền và hệ thống Windows nối miền</a:t>
            </a:r>
          </a:p>
        </p:txBody>
      </p:sp>
      <p:sp>
        <p:nvSpPr>
          <p:cNvPr name="TextBox 9" id="9"/>
          <p:cNvSpPr txBox="true"/>
          <p:nvPr/>
        </p:nvSpPr>
        <p:spPr>
          <a:xfrm rot="0">
            <a:off x="179574" y="5765961"/>
            <a:ext cx="9391091" cy="1768729"/>
          </a:xfrm>
          <a:prstGeom prst="rect">
            <a:avLst/>
          </a:prstGeom>
        </p:spPr>
        <p:txBody>
          <a:bodyPr anchor="t" rtlCol="false" tIns="0" lIns="0" bIns="0" rIns="0">
            <a:spAutoFit/>
          </a:bodyPr>
          <a:lstStyle/>
          <a:p>
            <a:pPr>
              <a:lnSpc>
                <a:spcPts val="3487"/>
              </a:lnSpc>
              <a:spcBef>
                <a:spcPct val="0"/>
              </a:spcBef>
            </a:pPr>
            <a:r>
              <a:rPr lang="en-US" sz="3199" spc="-134">
                <a:solidFill>
                  <a:srgbClr val="FFFFFF"/>
                </a:solidFill>
                <a:latin typeface="Quicksand Bold"/>
              </a:rPr>
              <a:t>- SharpHound sẽ tự động xác định người dùng hiện tại của bạn thuộc miền nào, tìm bộ điều khiển miền cho miền đó và bắt đầu phương pháp thu thập “mặc định”.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DAGCYzgsl40</dc:identifier>
  <dcterms:modified xsi:type="dcterms:W3CDTF">2011-08-01T06:04:30Z</dcterms:modified>
  <cp:revision>1</cp:revision>
  <dc:title>Kiểm thử dịch vụ Active Directory</dc:title>
</cp:coreProperties>
</file>